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88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</p:sldIdLst>
  <p:sldSz cy="6858000" cx="9144000"/>
  <p:notesSz cx="6858000" cy="9144000"/>
  <p:embeddedFontLst>
    <p:embeddedFont>
      <p:font typeface="Bad Script"/>
      <p:regular r:id="rId98"/>
    </p:embeddedFont>
    <p:embeddedFont>
      <p:font typeface="Courgette"/>
      <p:regular r:id="rId99"/>
    </p:embeddedFont>
    <p:embeddedFont>
      <p:font typeface="Book Antiqua"/>
      <p:regular r:id="rId100"/>
      <p:bold r:id="rId101"/>
      <p:italic r:id="rId102"/>
      <p:boldItalic r:id="rId10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04" roundtripDataSignature="AMtx7mjxnrN2gjkmCeUBqcUiw/SYBIG5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CC59EE2-6420-4443-81C4-390D0C653EB8}">
  <a:tblStyle styleId="{0CC59EE2-6420-4443-81C4-390D0C653EB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BF0D4359-3021-4E62-A564-B7A1F7841525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04" Type="http://customschemas.google.com/relationships/presentationmetadata" Target="metadata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103" Type="http://schemas.openxmlformats.org/officeDocument/2006/relationships/font" Target="fonts/BookAntiqua-boldItalic.fntdata"/><Relationship Id="rId102" Type="http://schemas.openxmlformats.org/officeDocument/2006/relationships/font" Target="fonts/BookAntiqua-italic.fntdata"/><Relationship Id="rId101" Type="http://schemas.openxmlformats.org/officeDocument/2006/relationships/font" Target="fonts/BookAntiqua-bold.fntdata"/><Relationship Id="rId100" Type="http://schemas.openxmlformats.org/officeDocument/2006/relationships/font" Target="fonts/BookAntiqua-regular.fntdata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95" Type="http://schemas.openxmlformats.org/officeDocument/2006/relationships/slide" Target="slides/slide89.xml"/><Relationship Id="rId94" Type="http://schemas.openxmlformats.org/officeDocument/2006/relationships/slide" Target="slides/slide88.xml"/><Relationship Id="rId97" Type="http://schemas.openxmlformats.org/officeDocument/2006/relationships/slide" Target="slides/slide91.xml"/><Relationship Id="rId96" Type="http://schemas.openxmlformats.org/officeDocument/2006/relationships/slide" Target="slides/slide90.xml"/><Relationship Id="rId11" Type="http://schemas.openxmlformats.org/officeDocument/2006/relationships/slide" Target="slides/slide5.xml"/><Relationship Id="rId99" Type="http://schemas.openxmlformats.org/officeDocument/2006/relationships/font" Target="fonts/Courgette-regular.fntdata"/><Relationship Id="rId10" Type="http://schemas.openxmlformats.org/officeDocument/2006/relationships/slide" Target="slides/slide4.xml"/><Relationship Id="rId98" Type="http://schemas.openxmlformats.org/officeDocument/2006/relationships/font" Target="fonts/BadScript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3" Type="http://schemas.openxmlformats.org/officeDocument/2006/relationships/slide" Target="slides/slide87.xml"/><Relationship Id="rId92" Type="http://schemas.openxmlformats.org/officeDocument/2006/relationships/slide" Target="slides/slide8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slide" Target="slides/slide82.xml"/><Relationship Id="rId87" Type="http://schemas.openxmlformats.org/officeDocument/2006/relationships/slide" Target="slides/slide81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69" Type="http://schemas.openxmlformats.org/officeDocument/2006/relationships/slide" Target="slides/slide6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9" Type="http://schemas.openxmlformats.org/officeDocument/2006/relationships/slide" Target="slides/slide53.xml"/><Relationship Id="rId58" Type="http://schemas.openxmlformats.org/officeDocument/2006/relationships/slide" Target="slides/slide5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5abda49be7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15abda49be7_0_5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5abda49be7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15abda49be7_0_1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5abda49be7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15abda49be7_0_1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5abda49be7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15abda49be7_0_1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5abda49be7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15abda49be7_0_1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5abda49be7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15abda49be7_0_1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5abda49be7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15abda49be7_0_1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5abda49be7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15abda49be7_0_1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5abda49be7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15abda49be7_0_1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5abda49be7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15abda49be7_0_1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5abda49be7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15abda49be7_0_1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5abda49be7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15abda49be7_0_1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5abda49be7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15abda49be7_0_1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5abda49be7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15abda49be7_0_1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5abda49be7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15abda49be7_0_2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5abda49be7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15abda49be7_0_2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5abda49be7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15abda49be7_0_2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5abda49be7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15abda49be7_0_2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5abda49be7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15abda49be7_0_2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5abda49be7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15abda49be7_0_2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5abda49be7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15abda49be7_0_2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5abda49be7_0_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15abda49be7_0_5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5abda49be7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15abda49be7_0_2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5abda49be7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15abda49be7_0_2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5abda49be7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15abda49be7_0_2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5abda49be7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15abda49be7_0_2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5abda49be7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15abda49be7_0_2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5abda49be7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15abda49be7_0_2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5abda49be7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15abda49be7_0_2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5abda49be7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15abda49be7_0_2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5abda49be7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15abda49be7_0_2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5abda49be7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15abda49be7_0_2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5abda49be7_0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15abda49be7_0_6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5abda49be7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15abda49be7_0_2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5abda49be7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15abda49be7_0_2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5abda49be7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15abda49be7_0_2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5abda49be7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15abda49be7_0_2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5abda49be7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15abda49be7_0_2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5abda49be7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g15abda49be7_0_2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5abda49be7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g15abda49be7_0_2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5abda49be7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g15abda49be7_0_3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5abda49be7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15abda49be7_0_3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5abda49be7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15abda49be7_0_3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5abda49be7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g15abda49be7_0_3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5abda49be7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g15abda49be7_0_3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5abda49be7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g15abda49be7_0_3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5abda49be7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g15abda49be7_0_3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5abda49be7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g15abda49be7_0_3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5abda49be7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g15abda49be7_0_3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5abda49be7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g15abda49be7_0_3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5abda49be7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g15abda49be7_0_3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5abda49be7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g15abda49be7_0_3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5abda49be7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g15abda49be7_0_3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5abda49be7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g15abda49be7_0_3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5abda49be7_0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g15abda49be7_0_3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5abda49be7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g15abda49be7_0_3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5abda49be7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g15abda49be7_0_3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5abda49be7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g15abda49be7_0_3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5abda49be7_0_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g15abda49be7_0_3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5abda49be7_0_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g15abda49be7_0_3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5abda49be7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g15abda49be7_0_3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15abda49be7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g15abda49be7_0_3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15abda49be7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g15abda49be7_0_3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5abda49be7_0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g15abda49be7_0_4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5abda49be7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g15abda49be7_0_4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5abda49be7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g15abda49be7_0_4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15abda49be7_0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g15abda49be7_0_4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15abda49be7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g15abda49be7_0_4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15abda49be7_0_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g15abda49be7_0_4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5abda49be7_0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g15abda49be7_0_4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5abda49be7_0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g15abda49be7_0_4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15abda49be7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g15abda49be7_0_4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15abda49be7_0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g15abda49be7_0_4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15abda49be7_0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g15abda49be7_0_4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15abda49be7_0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g15abda49be7_0_4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5abda49be7_0_4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g15abda49be7_0_4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15abda49be7_0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g15abda49be7_0_4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15abda49be7_0_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g15abda49be7_0_4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15abda49be7_0_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g15abda49be7_0_4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15abda49be7_0_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g15abda49be7_0_4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15abda49be7_0_4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g15abda49be7_0_4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15abda49be7_0_4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g15abda49be7_0_4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15abda49be7_0_14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g15abda49be7_0_14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15abda49be7_0_14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g15abda49be7_0_14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5abda49be7_0_14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g15abda49be7_0_143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medicalpicturesinfo.com/wp-content/uploads/2011/08/Cervicofacial-actinomycosis-4.jpg" TargetMode="External"/><Relationship Id="rId4" Type="http://schemas.openxmlformats.org/officeDocument/2006/relationships/image" Target="../media/image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medicalpicturesinfo.com/wp-content/uploads/2011/08/Cervicofacial-actinomycosis-1.jpg" TargetMode="External"/><Relationship Id="rId4" Type="http://schemas.openxmlformats.org/officeDocument/2006/relationships/image" Target="../media/image1.jpg"/><Relationship Id="rId10" Type="http://schemas.openxmlformats.org/officeDocument/2006/relationships/image" Target="../media/image8.jpg"/><Relationship Id="rId9" Type="http://schemas.openxmlformats.org/officeDocument/2006/relationships/hyperlink" Target="http://medicalpicturesinfo.com/wp-content/uploads/2011/08/Cervicofacial-actinomycosis-4.jpg" TargetMode="External"/><Relationship Id="rId5" Type="http://schemas.openxmlformats.org/officeDocument/2006/relationships/hyperlink" Target="http://medicalpicturesinfo.com/wp-content/uploads/2011/08/Cervicofacial-actinomycosis-2.jpg" TargetMode="External"/><Relationship Id="rId6" Type="http://schemas.openxmlformats.org/officeDocument/2006/relationships/image" Target="../media/image12.jpg"/><Relationship Id="rId7" Type="http://schemas.openxmlformats.org/officeDocument/2006/relationships/hyperlink" Target="http://medicalpicturesinfo.com/wp-content/uploads/2011/08/Cervicofacial-actinomycosis-3.jpg" TargetMode="External"/><Relationship Id="rId8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7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s://en.wikipedia.org/wiki/HIV-1" TargetMode="External"/><Relationship Id="rId4" Type="http://schemas.openxmlformats.org/officeDocument/2006/relationships/hyperlink" Target="https://en.wikipedia.org/wiki/HIV-2" TargetMode="Externa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6.gif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8.jpg"/></Relationships>
</file>

<file path=ppt/slides/_rels/slide51.xml.rels><?xml version="1.0" encoding="UTF-8" standalone="yes"?><Relationships xmlns="http://schemas.openxmlformats.org/package/2006/relationships"><Relationship Id="rId11" Type="http://schemas.openxmlformats.org/officeDocument/2006/relationships/hyperlink" Target="https://en.wikipedia.org/wiki/Tissue_biopsy" TargetMode="External"/><Relationship Id="rId10" Type="http://schemas.openxmlformats.org/officeDocument/2006/relationships/hyperlink" Target="https://en.wikipedia.org/wiki/HIV/AIDS" TargetMode="External"/><Relationship Id="rId13" Type="http://schemas.openxmlformats.org/officeDocument/2006/relationships/hyperlink" Target="https://en.wikipedia.org/wiki/Chemotherapy" TargetMode="External"/><Relationship Id="rId12" Type="http://schemas.openxmlformats.org/officeDocument/2006/relationships/hyperlink" Target="https://en.wikipedia.org/wiki/Medical_imagi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hyperlink" Target="https://en.wikipedia.org/wiki/Cancer" TargetMode="External"/><Relationship Id="rId4" Type="http://schemas.openxmlformats.org/officeDocument/2006/relationships/hyperlink" Target="https://en.wikipedia.org/wiki/Skin" TargetMode="External"/><Relationship Id="rId9" Type="http://schemas.openxmlformats.org/officeDocument/2006/relationships/hyperlink" Target="https://en.wikipedia.org/wiki/Gay_males" TargetMode="External"/><Relationship Id="rId15" Type="http://schemas.openxmlformats.org/officeDocument/2006/relationships/hyperlink" Target="https://en.wikipedia.org/wiki/Biologic_therapy" TargetMode="External"/><Relationship Id="rId14" Type="http://schemas.openxmlformats.org/officeDocument/2006/relationships/hyperlink" Target="https://en.wikipedia.org/wiki/Radiation_therapy" TargetMode="External"/><Relationship Id="rId16" Type="http://schemas.openxmlformats.org/officeDocument/2006/relationships/hyperlink" Target="https://en.wikipedia.org/wiki/Management_of_HIV/AIDS" TargetMode="External"/><Relationship Id="rId5" Type="http://schemas.openxmlformats.org/officeDocument/2006/relationships/hyperlink" Target="https://en.wikipedia.org/wiki/Lymph_nodes" TargetMode="External"/><Relationship Id="rId6" Type="http://schemas.openxmlformats.org/officeDocument/2006/relationships/hyperlink" Target="https://en.wikipedia.org/wiki/Organs" TargetMode="External"/><Relationship Id="rId7" Type="http://schemas.openxmlformats.org/officeDocument/2006/relationships/hyperlink" Target="https://en.wikipedia.org/wiki/Purple" TargetMode="External"/><Relationship Id="rId8" Type="http://schemas.openxmlformats.org/officeDocument/2006/relationships/hyperlink" Target="https://en.wikipedia.org/wiki/AIDS" TargetMode="Externa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Relationship Id="rId3" Type="http://schemas.openxmlformats.org/officeDocument/2006/relationships/hyperlink" Target="https://www.avert.org/node/450" TargetMode="Externa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hyperlink" Target="https://www.avert.org/node/72" TargetMode="External"/><Relationship Id="rId4" Type="http://schemas.openxmlformats.org/officeDocument/2006/relationships/hyperlink" Target="https://www.avert.org/node/74" TargetMode="External"/><Relationship Id="rId5" Type="http://schemas.openxmlformats.org/officeDocument/2006/relationships/hyperlink" Target="https://www.avert.org/node/81" TargetMode="External"/><Relationship Id="rId6" Type="http://schemas.openxmlformats.org/officeDocument/2006/relationships/hyperlink" Target="https://www.avert.org/node/40" TargetMode="External"/><Relationship Id="rId7" Type="http://schemas.openxmlformats.org/officeDocument/2006/relationships/hyperlink" Target="https://www.avert.org/node/41" TargetMode="External"/><Relationship Id="rId8" Type="http://schemas.openxmlformats.org/officeDocument/2006/relationships/hyperlink" Target="https://www.avert.org/node/56" TargetMode="Externa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en.wikipedia.org/wiki/Transmissible_disease" TargetMode="External"/></Relationships>
</file>

<file path=ppt/slides/_rels/slide60.xml.rels><?xml version="1.0" encoding="UTF-8" standalone="yes"?><Relationships xmlns="http://schemas.openxmlformats.org/package/2006/relationships"><Relationship Id="rId20" Type="http://schemas.openxmlformats.org/officeDocument/2006/relationships/hyperlink" Target="https://en.wikipedia.org/wiki/Hofbauer_cell" TargetMode="External"/><Relationship Id="rId22" Type="http://schemas.openxmlformats.org/officeDocument/2006/relationships/hyperlink" Target="https://en.wikipedia.org/wiki/Intraglomerular_mesangial_cell" TargetMode="External"/><Relationship Id="rId21" Type="http://schemas.openxmlformats.org/officeDocument/2006/relationships/hyperlink" Target="https://en.wikipedia.org/wiki/Placenta" TargetMode="External"/><Relationship Id="rId24" Type="http://schemas.openxmlformats.org/officeDocument/2006/relationships/hyperlink" Target="https://en.wikipedia.org/wiki/Osteoclast" TargetMode="External"/><Relationship Id="rId23" Type="http://schemas.openxmlformats.org/officeDocument/2006/relationships/hyperlink" Target="https://en.wikipedia.org/wiki/Kidney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0.xml"/><Relationship Id="rId3" Type="http://schemas.openxmlformats.org/officeDocument/2006/relationships/hyperlink" Target="https://en.wikipedia.org/wiki/Adipose_tissue_macrophages" TargetMode="External"/><Relationship Id="rId4" Type="http://schemas.openxmlformats.org/officeDocument/2006/relationships/hyperlink" Target="https://en.wikipedia.org/wiki/Adipose_tissue" TargetMode="External"/><Relationship Id="rId9" Type="http://schemas.openxmlformats.org/officeDocument/2006/relationships/hyperlink" Target="https://en.wikipedia.org/wiki/Liver" TargetMode="External"/><Relationship Id="rId26" Type="http://schemas.openxmlformats.org/officeDocument/2006/relationships/hyperlink" Target="https://en.wikipedia.org/wiki/Epithelioid_cell" TargetMode="External"/><Relationship Id="rId25" Type="http://schemas.openxmlformats.org/officeDocument/2006/relationships/hyperlink" Target="https://en.wikipedia.org/wiki/Bone" TargetMode="External"/><Relationship Id="rId28" Type="http://schemas.openxmlformats.org/officeDocument/2006/relationships/hyperlink" Target="https://en.wikipedia.org/wiki/Red_pulp" TargetMode="External"/><Relationship Id="rId27" Type="http://schemas.openxmlformats.org/officeDocument/2006/relationships/hyperlink" Target="https://en.wikipedia.org/wiki/Granulomas" TargetMode="External"/><Relationship Id="rId5" Type="http://schemas.openxmlformats.org/officeDocument/2006/relationships/hyperlink" Target="https://en.wikipedia.org/wiki/Monocyte" TargetMode="External"/><Relationship Id="rId6" Type="http://schemas.openxmlformats.org/officeDocument/2006/relationships/hyperlink" Target="https://en.wikipedia.org/wiki/Bone_marrow" TargetMode="External"/><Relationship Id="rId29" Type="http://schemas.openxmlformats.org/officeDocument/2006/relationships/hyperlink" Target="https://en.wikipedia.org/wiki/Sinusoid_(blood_vessel)" TargetMode="External"/><Relationship Id="rId7" Type="http://schemas.openxmlformats.org/officeDocument/2006/relationships/hyperlink" Target="https://en.wikipedia.org/wiki/Blood" TargetMode="External"/><Relationship Id="rId8" Type="http://schemas.openxmlformats.org/officeDocument/2006/relationships/hyperlink" Target="https://en.wikipedia.org/wiki/Kupffer_cell" TargetMode="External"/><Relationship Id="rId31" Type="http://schemas.openxmlformats.org/officeDocument/2006/relationships/hyperlink" Target="https://en.wikipedia.org/wiki/Peritoneal_cavity" TargetMode="External"/><Relationship Id="rId30" Type="http://schemas.openxmlformats.org/officeDocument/2006/relationships/hyperlink" Target="https://en.wikipedia.org/wiki/Spleen" TargetMode="External"/><Relationship Id="rId11" Type="http://schemas.openxmlformats.org/officeDocument/2006/relationships/hyperlink" Target="https://en.wikipedia.org/wiki/Lymph_node" TargetMode="External"/><Relationship Id="rId33" Type="http://schemas.openxmlformats.org/officeDocument/2006/relationships/hyperlink" Target="https://en.wikipedia.org/wiki/Peyer's_patch" TargetMode="External"/><Relationship Id="rId10" Type="http://schemas.openxmlformats.org/officeDocument/2006/relationships/hyperlink" Target="https://en.wikipedia.org/wiki/Medulla_of_lymph_node" TargetMode="External"/><Relationship Id="rId32" Type="http://schemas.openxmlformats.org/officeDocument/2006/relationships/hyperlink" Target="https://en.wikipedia.org/wiki/Macrophage" TargetMode="External"/><Relationship Id="rId13" Type="http://schemas.openxmlformats.org/officeDocument/2006/relationships/hyperlink" Target="https://en.wikipedia.org/wiki/Pulmonary_alveolus" TargetMode="External"/><Relationship Id="rId12" Type="http://schemas.openxmlformats.org/officeDocument/2006/relationships/hyperlink" Target="https://en.wikipedia.org/wiki/Alveolar_macrophage" TargetMode="External"/><Relationship Id="rId15" Type="http://schemas.openxmlformats.org/officeDocument/2006/relationships/hyperlink" Target="https://en.wikipedia.org/wiki/Macrophage" TargetMode="External"/><Relationship Id="rId14" Type="http://schemas.openxmlformats.org/officeDocument/2006/relationships/hyperlink" Target="https://en.wikipedia.org/wiki/Lung" TargetMode="External"/><Relationship Id="rId17" Type="http://schemas.openxmlformats.org/officeDocument/2006/relationships/hyperlink" Target="https://en.wikipedia.org/wiki/Connective_tissue" TargetMode="External"/><Relationship Id="rId16" Type="http://schemas.openxmlformats.org/officeDocument/2006/relationships/hyperlink" Target="https://en.wikipedia.org/wiki/Giant_cell" TargetMode="External"/><Relationship Id="rId19" Type="http://schemas.openxmlformats.org/officeDocument/2006/relationships/hyperlink" Target="https://en.wikipedia.org/wiki/Central_nervous_system" TargetMode="External"/><Relationship Id="rId18" Type="http://schemas.openxmlformats.org/officeDocument/2006/relationships/hyperlink" Target="https://en.wikipedia.org/wiki/Microglia" TargetMode="Externa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0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6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5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4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25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31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29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21.jp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28.jp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27.jp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22.jpg"/><Relationship Id="rId4" Type="http://schemas.openxmlformats.org/officeDocument/2006/relationships/image" Target="../media/image30.jpg"/><Relationship Id="rId5" Type="http://schemas.openxmlformats.org/officeDocument/2006/relationships/image" Target="../media/image32.jpg"/><Relationship Id="rId6" Type="http://schemas.openxmlformats.org/officeDocument/2006/relationships/image" Target="../media/image23.jp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5abda49be7_0_50"/>
          <p:cNvSpPr txBox="1"/>
          <p:nvPr/>
        </p:nvSpPr>
        <p:spPr>
          <a:xfrm>
            <a:off x="1404257" y="381001"/>
            <a:ext cx="7489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RUNGTA COLLEGE OF DENTAL SCIENCES &amp; RESEARCH </a:t>
            </a:r>
            <a:endParaRPr/>
          </a:p>
        </p:txBody>
      </p:sp>
      <p:sp>
        <p:nvSpPr>
          <p:cNvPr id="89" name="Google Shape;89;g15abda49be7_0_50"/>
          <p:cNvSpPr txBox="1"/>
          <p:nvPr/>
        </p:nvSpPr>
        <p:spPr>
          <a:xfrm>
            <a:off x="108850" y="2467425"/>
            <a:ext cx="8784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 u="sng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               INFECTION</a:t>
            </a:r>
            <a:endParaRPr/>
          </a:p>
        </p:txBody>
      </p:sp>
      <p:sp>
        <p:nvSpPr>
          <p:cNvPr id="90" name="Google Shape;90;g15abda49be7_0_50"/>
          <p:cNvSpPr txBox="1"/>
          <p:nvPr/>
        </p:nvSpPr>
        <p:spPr>
          <a:xfrm>
            <a:off x="152400" y="5715000"/>
            <a:ext cx="8545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DEPARTMENT OF GENERAL SURGERY  </a:t>
            </a:r>
            <a:endParaRPr/>
          </a:p>
        </p:txBody>
      </p:sp>
      <p:pic>
        <p:nvPicPr>
          <p:cNvPr id="91" name="Google Shape;91;g15abda49be7_0_50"/>
          <p:cNvPicPr preferRelativeResize="0"/>
          <p:nvPr/>
        </p:nvPicPr>
        <p:blipFill rotWithShape="1">
          <a:blip r:embed="rId3">
            <a:alphaModFix/>
          </a:blip>
          <a:srcRect b="0" l="15781" r="15781" t="0"/>
          <a:stretch/>
        </p:blipFill>
        <p:spPr>
          <a:xfrm>
            <a:off x="0" y="0"/>
            <a:ext cx="1393371" cy="21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15abda49be7_0_5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5abda49be7_0_145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8000"/>
              <a:buFont typeface="Calibri"/>
              <a:buNone/>
            </a:pPr>
            <a:r>
              <a:rPr lang="en-US" sz="8000">
                <a:solidFill>
                  <a:srgbClr val="7030A0"/>
                </a:solidFill>
              </a:rPr>
              <a:t>ACTINOMYCOSIS</a:t>
            </a:r>
            <a:endParaRPr sz="800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5abda49be7_0_149"/>
          <p:cNvSpPr txBox="1"/>
          <p:nvPr>
            <p:ph idx="1" type="body"/>
          </p:nvPr>
        </p:nvSpPr>
        <p:spPr>
          <a:xfrm>
            <a:off x="457200" y="685800"/>
            <a:ext cx="8229600" cy="54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Actinomycosis is a subacute-to-chronic</a:t>
            </a:r>
            <a:endParaRPr/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Bacterial infection caused by filamentous, gram positive,non acid fast anaerobic bacteria.</a:t>
            </a:r>
            <a:endParaRPr/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It is charactrized by contiguous spread,suppurative and granulomatous inflamation and formation of multiple abscess</a:t>
            </a:r>
            <a:endParaRPr/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and sinus tracts that may discharge sulphur granules.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actinomycosis" id="152" name="Google Shape;152;g15abda49be7_0_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838200"/>
            <a:ext cx="8458200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5abda49be7_0_157"/>
          <p:cNvSpPr txBox="1"/>
          <p:nvPr>
            <p:ph idx="1" type="body"/>
          </p:nvPr>
        </p:nvSpPr>
        <p:spPr>
          <a:xfrm>
            <a:off x="457200" y="838200"/>
            <a:ext cx="8229600" cy="52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/>
              <a:t> Actinomycosis is caused by a fungal like bacterium called-Actinomyces Israelii.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/>
              <a:t>It is an anerobic, gram +ve organism.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/>
              <a:t>Its filamentous and branching appearance gives a name –Ray Fungus-because of it’s Sun appearance.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/>
              <a:t> This organism is normally present in oral cavity,crypts of tonsil and in dental cavities.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/>
              <a:t>These organism become pathogenic in presence of trauma or ulceration.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ray fungus" id="162" name="Google Shape;162;g15abda49be7_0_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28600"/>
            <a:ext cx="8001000" cy="624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5abda49be7_0_165"/>
          <p:cNvSpPr txBox="1"/>
          <p:nvPr>
            <p:ph idx="1" type="body"/>
          </p:nvPr>
        </p:nvSpPr>
        <p:spPr>
          <a:xfrm>
            <a:off x="457200" y="838200"/>
            <a:ext cx="8229600" cy="52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Pathogenesis-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* organism enter through deeper plane of tissue and produce sub acute inflammation with induration and nodule formation.These nodules are multiple and ultimately after necrosis,they start discharging muco-purulant secretion.And thus multiple discharging sinus are seen on the surface.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* The discharge contains yellow colored sulphur granules,actually these are clusters of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bacteria.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5abda49be7_0_169"/>
          <p:cNvSpPr txBox="1"/>
          <p:nvPr>
            <p:ph idx="1" type="body"/>
          </p:nvPr>
        </p:nvSpPr>
        <p:spPr>
          <a:xfrm>
            <a:off x="457200" y="838200"/>
            <a:ext cx="8229600" cy="52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Common sites of actinomycosis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-Clinically -as per the body part affected- 3 types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      of actinomycosis described-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1.Cervico-facial actinomycosis.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2.Actinomycosis of Thorax &amp; lung.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3.Actinomycosis of Right iliac fossa &amp; liver.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5abda49be7_0_17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facio-cervical Actinomycosis </a:t>
            </a:r>
            <a:endParaRPr/>
          </a:p>
        </p:txBody>
      </p:sp>
      <p:sp>
        <p:nvSpPr>
          <p:cNvPr id="178" name="Google Shape;178;g15abda49be7_0_17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5814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/>
              <a:t> Poor oral hygiene ,bad carries teeth.</a:t>
            </a:r>
            <a:endParaRPr/>
          </a:p>
          <a:p>
            <a:pPr indent="-3581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/>
              <a:t> The organism produce a subacute 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inflammation for many months to years and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produce lumpy jaw. </a:t>
            </a:r>
            <a:endParaRPr/>
          </a:p>
          <a:p>
            <a:pPr indent="-3581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/>
              <a:t> Later on cheek,mandible,salivary glands are involved resulting in supuration and formation of multiple discharging sinuses.</a:t>
            </a:r>
            <a:endParaRPr/>
          </a:p>
          <a:p>
            <a:pPr indent="-3581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/>
              <a:t> The discharge contains sulphur granules.</a:t>
            </a:r>
            <a:endParaRPr/>
          </a:p>
          <a:p>
            <a:pPr indent="-3581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/>
              <a:t> Lymph nodes are not involved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rvicofacial Actinomycosis" id="183" name="Google Shape;183;g15abda49be7_0_178">
            <a:hlinkClick r:id="rId3"/>
          </p:cNvPr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381000"/>
            <a:ext cx="8534400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rvicofacial Actinomycosis" id="188" name="Google Shape;188;g15abda49be7_0_18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838200"/>
            <a:ext cx="38862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rvicofacial Actinomycosis" id="189" name="Google Shape;189;g15abda49be7_0_182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05400" y="819150"/>
            <a:ext cx="3276600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rvicofacial Actinomycosis" id="190" name="Google Shape;190;g15abda49be7_0_182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38200" y="3733800"/>
            <a:ext cx="39624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rvicofacial Actinomycosis" id="191" name="Google Shape;191;g15abda49be7_0_182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029200" y="3581400"/>
            <a:ext cx="35814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"/>
          <p:cNvSpPr txBox="1"/>
          <p:nvPr>
            <p:ph idx="1" type="body"/>
          </p:nvPr>
        </p:nvSpPr>
        <p:spPr>
          <a:xfrm>
            <a:off x="457200" y="533400"/>
            <a:ext cx="8229600" cy="55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          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                   </a:t>
            </a:r>
            <a:r>
              <a:rPr lang="en-US">
                <a:solidFill>
                  <a:srgbClr val="C00000"/>
                </a:solidFill>
              </a:rPr>
              <a:t>INFECTION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None/>
            </a:pPr>
            <a:r>
              <a:rPr lang="en-US">
                <a:solidFill>
                  <a:srgbClr val="C00000"/>
                </a:solidFill>
              </a:rPr>
              <a:t>                                     AND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None/>
            </a:pPr>
            <a:r>
              <a:rPr lang="en-US">
                <a:solidFill>
                  <a:srgbClr val="C00000"/>
                </a:solidFill>
              </a:rPr>
              <a:t>                        INFECTIOUS DISEASES</a:t>
            </a:r>
            <a:endParaRPr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5abda49be7_0_18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ACTINOMYCOSIS OF THORAX &amp; LUNG</a:t>
            </a:r>
            <a:endParaRPr/>
          </a:p>
        </p:txBody>
      </p:sp>
      <p:sp>
        <p:nvSpPr>
          <p:cNvPr id="197" name="Google Shape;197;g15abda49be7_0_18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* It is common in children.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*Lungs and pleura get affected by direct 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spread from inhalation or aspiration.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*Empyema develops.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* Later on,nodules appear on chest wall 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leading to discharging sinues. (20% cases)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actinomycosis" id="202" name="Google Shape;202;g15abda49be7_0_1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62000"/>
            <a:ext cx="9144000" cy="70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5abda49be7_0_19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Actinomycosis of Rt.iliac fossa</a:t>
            </a:r>
            <a:endParaRPr/>
          </a:p>
        </p:txBody>
      </p:sp>
      <p:sp>
        <p:nvSpPr>
          <p:cNvPr id="208" name="Google Shape;208;g15abda49be7_0_19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*It presemt as a mass in abdomen over Rt.iliac fossa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with discharging sinus.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* Usually seen after appendisectomy.From the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Intestine the organism travel to the operation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site and produces subacute inflammation.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Gradually the area becomes indurated and mass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appear there.Later on this mass involves the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abdominal wall and produces discharging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sinuses over the skin surface.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* Liver is infected through portal vein.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actinomycosis rt. iliac fossa" id="213" name="Google Shape;213;g15abda49be7_0_20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381000"/>
            <a:ext cx="8305800" cy="615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5abda49be7_0_207"/>
          <p:cNvSpPr txBox="1"/>
          <p:nvPr>
            <p:ph idx="1" type="body"/>
          </p:nvPr>
        </p:nvSpPr>
        <p:spPr>
          <a:xfrm>
            <a:off x="457200" y="457200"/>
            <a:ext cx="8229600" cy="56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Investigation-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1.Pus examination for filamentous organism.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2.Gram’s staining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3.Cultured in brain heart infusion agar.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D/D-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1.Chronic osteomylitis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2.Carcinoma in situ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3.Tuberculous disease.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5abda49be7_0_2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Treatment</a:t>
            </a:r>
            <a:endParaRPr/>
          </a:p>
        </p:txBody>
      </p:sp>
      <p:sp>
        <p:nvSpPr>
          <p:cNvPr id="224" name="Google Shape;224;g15abda49be7_0_21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None/>
            </a:pPr>
            <a:r>
              <a:rPr b="1" lang="en-US">
                <a:solidFill>
                  <a:srgbClr val="7030A0"/>
                </a:solidFill>
              </a:rPr>
              <a:t>IT IS A LOW GRADE CHRONIC DISEASE AND DIFFICULT TO ERADICATE.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1.Inj.cry.penicillin 10 lac.unit once a day for 6-12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weeks or even months.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2.Tetracycline and lincomycin are the other alternative.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3.Actinomycosis of rt. Iliac fossa may require rt. Hemicolectomy.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4.Surgical debridement of sinuses may be required.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5.Anti-fungal drugs and dapsone/iodides have been  tried.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                *************  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5abda49be7_0_21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/>
              <a:t>              </a:t>
            </a:r>
            <a:r>
              <a:rPr lang="en-US" sz="4800">
                <a:solidFill>
                  <a:srgbClr val="00B050"/>
                </a:solidFill>
              </a:rPr>
              <a:t>MADURA  FOOT</a:t>
            </a:r>
            <a:endParaRPr sz="480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5abda49be7_0_2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MADURA FOOT</a:t>
            </a:r>
            <a:endParaRPr/>
          </a:p>
        </p:txBody>
      </p:sp>
      <p:pic>
        <p:nvPicPr>
          <p:cNvPr descr="madura foot.jpg" id="235" name="Google Shape;235;g15abda49be7_0_2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524000"/>
            <a:ext cx="8107500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5abda49be7_0_225"/>
          <p:cNvSpPr txBox="1"/>
          <p:nvPr>
            <p:ph idx="1" type="body"/>
          </p:nvPr>
        </p:nvSpPr>
        <p:spPr>
          <a:xfrm>
            <a:off x="457200" y="685800"/>
            <a:ext cx="8229600" cy="54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      </a:t>
            </a:r>
            <a:r>
              <a:rPr lang="en-US">
                <a:solidFill>
                  <a:srgbClr val="C00000"/>
                </a:solidFill>
              </a:rPr>
              <a:t>LEPROSY    (HANSEN’S DISEASE)</a:t>
            </a:r>
            <a:endParaRPr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5abda49be7_0_22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Madura foot is a chronic granulomatous  disease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Of foot causing multiple discharging sinuses in the foot.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It was first detected in Madurai by Mr.Gill.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It is common in India(TN) and Africa.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Organism- Nocardia Madurae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      Nocardia Brasiliensis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      Actinomyces Israilii.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5abda49be7_0_58"/>
          <p:cNvSpPr txBox="1"/>
          <p:nvPr>
            <p:ph type="title"/>
          </p:nvPr>
        </p:nvSpPr>
        <p:spPr>
          <a:xfrm>
            <a:off x="1099503" y="214903"/>
            <a:ext cx="6945000" cy="11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Specific learning Objectives </a:t>
            </a:r>
            <a:endParaRPr b="1" sz="3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03" name="Google Shape;103;g15abda49be7_0_58"/>
          <p:cNvGraphicFramePr/>
          <p:nvPr/>
        </p:nvGraphicFramePr>
        <p:xfrm>
          <a:off x="571526" y="284714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{0CC59EE2-6420-4443-81C4-390D0C653EB8}</a:tableStyleId>
              </a:tblPr>
              <a:tblGrid>
                <a:gridCol w="2198200"/>
                <a:gridCol w="3171725"/>
                <a:gridCol w="2304500"/>
              </a:tblGrid>
              <a:tr h="462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Core areas*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Domain</a:t>
                      </a:r>
                      <a:r>
                        <a:rPr lang="en-US" sz="1800"/>
                        <a:t> **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Category #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961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Definition of Infection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Cognitive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Must Know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62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/>
                        <a:t>Actinomycosis</a:t>
                      </a:r>
                      <a:endParaRPr b="1" sz="2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Cognitive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Must Know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62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/>
                        <a:t>Madura Foot</a:t>
                      </a:r>
                      <a:endParaRPr b="1" sz="2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Cognitive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Must Know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62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/>
                        <a:t>Leprosy</a:t>
                      </a:r>
                      <a:endParaRPr b="1" sz="2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Cognitive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Must Know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62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/>
                        <a:t>HIV and AIDS</a:t>
                      </a:r>
                      <a:endParaRPr b="1" sz="2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Cognitive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Must K now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62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/>
                        <a:t>Syphilis</a:t>
                      </a:r>
                      <a:endParaRPr b="1" sz="2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Cognitive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Must Know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04" name="Google Shape;104;g15abda49be7_0_58"/>
          <p:cNvSpPr/>
          <p:nvPr/>
        </p:nvSpPr>
        <p:spPr>
          <a:xfrm>
            <a:off x="898042" y="1533417"/>
            <a:ext cx="7347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the end of this presentation the learner is expected to know ;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g15abda49be7_0_58"/>
          <p:cNvSpPr txBox="1"/>
          <p:nvPr>
            <p:ph idx="12" type="sldNum"/>
          </p:nvPr>
        </p:nvSpPr>
        <p:spPr>
          <a:xfrm>
            <a:off x="6503850" y="593697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5abda49be7_0_233"/>
          <p:cNvSpPr txBox="1"/>
          <p:nvPr>
            <p:ph idx="1" type="body"/>
          </p:nvPr>
        </p:nvSpPr>
        <p:spPr>
          <a:xfrm>
            <a:off x="457200" y="457200"/>
            <a:ext cx="8229600" cy="56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Treatment-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1.Antifungal drugs.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2.Antibiotics.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3.Treatment of secondary infection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4.Sometime amputation,if bones are grossly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involved.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                 *****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5abda49be7_0_237"/>
          <p:cNvSpPr txBox="1"/>
          <p:nvPr>
            <p:ph idx="1" type="body"/>
          </p:nvPr>
        </p:nvSpPr>
        <p:spPr>
          <a:xfrm>
            <a:off x="457200" y="685800"/>
            <a:ext cx="8229600" cy="54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      </a:t>
            </a:r>
            <a:r>
              <a:rPr lang="en-US">
                <a:solidFill>
                  <a:srgbClr val="C00000"/>
                </a:solidFill>
              </a:rPr>
              <a:t>LEPROSY    (HANSEN’S DISEASE)</a:t>
            </a:r>
            <a:endParaRPr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5abda49be7_0_241"/>
          <p:cNvSpPr txBox="1"/>
          <p:nvPr>
            <p:ph idx="1" type="body"/>
          </p:nvPr>
        </p:nvSpPr>
        <p:spPr>
          <a:xfrm>
            <a:off x="457200" y="381000"/>
            <a:ext cx="8229600" cy="57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Leposy  is caused by –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       *Mycobacterium Leprae it is a acid fast bacillus.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      *Poverty , poor hygiene and over-population help in spreading the disease.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      *Nasal secretions, active ulcer and sweat also contains the bacilli.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     * Incubation period is 2 to 5 years.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     * The disease mainly affect the skin,upper respiratory tract and nerves.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LEPROSY" id="265" name="Google Shape;265;g15abda49be7_0_2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62000"/>
            <a:ext cx="4495799" cy="5562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LEPROSY" id="266" name="Google Shape;266;g15abda49be7_0_2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838200"/>
            <a:ext cx="45720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5abda49be7_0_250"/>
          <p:cNvSpPr txBox="1"/>
          <p:nvPr>
            <p:ph idx="1" type="body"/>
          </p:nvPr>
        </p:nvSpPr>
        <p:spPr>
          <a:xfrm>
            <a:off x="457200" y="381000"/>
            <a:ext cx="8229600" cy="57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Types of leprosy-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1.Tuberculoid-(in patient with good immunity.)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2.Lepromatous-(in patient with poor immunity)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3.Borderline- a)B.tuberculoid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    b)B.lepromatous.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Treatment-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en-US">
                <a:solidFill>
                  <a:srgbClr val="FF0000"/>
                </a:solidFill>
              </a:rPr>
              <a:t>       For lepromatous- </a:t>
            </a:r>
            <a:r>
              <a:rPr lang="en-US"/>
              <a:t>3 drug regime is followed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1.Dapsone 100mg/day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2.Clofazimine 50mg/day  and 300mg once a month.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3.Rifampicin 600mg-once a month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The treatment may continue for 2 year till the skin smear test is negative.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</a:t>
            </a:r>
            <a:r>
              <a:rPr lang="en-US">
                <a:solidFill>
                  <a:srgbClr val="FF0000"/>
                </a:solidFill>
              </a:rPr>
              <a:t>For tuberculoid-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1.Dapsone 100 mg/day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2. Rifampicin 600mg once a month .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Treatment is given for 6 months  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5abda49be7_0_254"/>
          <p:cNvSpPr txBox="1"/>
          <p:nvPr>
            <p:ph idx="1" type="body"/>
          </p:nvPr>
        </p:nvSpPr>
        <p:spPr>
          <a:xfrm>
            <a:off x="457200" y="304800"/>
            <a:ext cx="8229600" cy="58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Role of surgery-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Surgery is required for correction of deformities which are due to disease directly.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The deformities are seen on FACE,HAND &amp;FOOT.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Face –may require plastic reconstrction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Prosthesis for nose,tarsorrhaphy,muscle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flap to prevent keratitis etc.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Claw hand- Paul Brand’s procedure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   or Bunnel’s procedure.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Foot drop-OBER’s and BARR’S PROCEDURE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5abda49be7_0_258"/>
          <p:cNvSpPr txBox="1"/>
          <p:nvPr/>
        </p:nvSpPr>
        <p:spPr>
          <a:xfrm>
            <a:off x="304800" y="1752600"/>
            <a:ext cx="80010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Bad Script"/>
              <a:buNone/>
            </a:pPr>
            <a:r>
              <a:rPr b="1" i="0" lang="en-US" sz="6600" u="none" cap="none" strike="noStrike">
                <a:solidFill>
                  <a:srgbClr val="C00000"/>
                </a:solidFill>
                <a:latin typeface="Bad Script"/>
                <a:ea typeface="Bad Script"/>
                <a:cs typeface="Bad Script"/>
                <a:sym typeface="Bad Script"/>
              </a:rPr>
              <a:t>     HIV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Bad Script"/>
              <a:buNone/>
            </a:pPr>
            <a:r>
              <a:rPr b="1" i="0" lang="en-US" sz="6600" u="none" cap="none" strike="noStrike">
                <a:solidFill>
                  <a:srgbClr val="C00000"/>
                </a:solidFill>
                <a:latin typeface="Bad Script"/>
                <a:ea typeface="Bad Script"/>
                <a:cs typeface="Bad Script"/>
                <a:sym typeface="Bad Script"/>
              </a:rPr>
              <a:t>And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Bad Script"/>
              <a:buNone/>
            </a:pPr>
            <a:r>
              <a:rPr b="1" i="0" lang="en-US" sz="6600" u="none" cap="none" strike="noStrike">
                <a:solidFill>
                  <a:srgbClr val="C00000"/>
                </a:solidFill>
                <a:latin typeface="Bad Script"/>
                <a:ea typeface="Bad Script"/>
                <a:cs typeface="Bad Script"/>
                <a:sym typeface="Bad Script"/>
              </a:rPr>
              <a:t>                       AIDS</a:t>
            </a:r>
            <a:endParaRPr b="1" i="0" sz="6600" u="none" cap="none" strike="noStrike">
              <a:solidFill>
                <a:srgbClr val="C00000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5abda49be7_0_262"/>
          <p:cNvSpPr/>
          <p:nvPr/>
        </p:nvSpPr>
        <p:spPr>
          <a:xfrm>
            <a:off x="609600" y="457200"/>
            <a:ext cx="7848600" cy="6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HIV is a virus that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attacks the immune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system and which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ultimately leads to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development of Aids.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Aids is a sequelae of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HIV infection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5abda49be7_0_266"/>
          <p:cNvSpPr txBox="1"/>
          <p:nvPr>
            <p:ph idx="1" type="subTitle"/>
          </p:nvPr>
        </p:nvSpPr>
        <p:spPr>
          <a:xfrm>
            <a:off x="381000" y="304800"/>
            <a:ext cx="8229600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en-US" sz="6000" u="sng">
                <a:solidFill>
                  <a:srgbClr val="FF0000"/>
                </a:solidFill>
              </a:rPr>
              <a:t>HIV AND PATHOGENESIS</a:t>
            </a:r>
            <a:endParaRPr/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t/>
            </a:r>
            <a:endParaRPr sz="6000" u="sng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t/>
            </a:r>
            <a:endParaRPr sz="4000"/>
          </a:p>
          <a:p>
            <a:pPr indent="0" lvl="0" marL="0" rtl="0" algn="just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b="1" lang="en-US" sz="8000"/>
              <a:t>           HIV is a virus that attacks the immune system, which is our body’s</a:t>
            </a:r>
            <a:endParaRPr/>
          </a:p>
          <a:p>
            <a:pPr indent="0" lvl="0" marL="0" rtl="0" algn="just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b="1" lang="en-US" sz="8000"/>
              <a:t> natural defense against illness. The virus destroys a type of white blood cell</a:t>
            </a:r>
            <a:endParaRPr/>
          </a:p>
          <a:p>
            <a:pPr indent="0" lvl="0" marL="0" rtl="0" algn="just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b="1" lang="en-US" sz="8000"/>
              <a:t> in the immune system called a T-helper cell. T-helper cells are also referred</a:t>
            </a:r>
            <a:endParaRPr/>
          </a:p>
          <a:p>
            <a:pPr indent="0" lvl="0" marL="0" rtl="0" algn="just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b="1" lang="en-US" sz="8000"/>
              <a:t> to as CD4 cells.These cells are responsible for initiating the immune response  and antibody formation.</a:t>
            </a:r>
            <a:endParaRPr/>
          </a:p>
          <a:p>
            <a:pPr indent="0" lvl="0" marL="0" rtl="0" algn="just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t/>
            </a:r>
            <a:endParaRPr b="1" sz="8000"/>
          </a:p>
          <a:p>
            <a:pPr indent="0" lvl="0" marL="0" rtl="0" algn="just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b="1" lang="en-US" sz="8000"/>
              <a:t>                                        Functions of T-helper cells-</a:t>
            </a:r>
            <a:endParaRPr/>
          </a:p>
          <a:p>
            <a:pPr indent="0" lvl="0" marL="0" rtl="0" algn="just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b="1" lang="en-US" sz="8000"/>
              <a:t>   1.It induce and controls the normal immune response.</a:t>
            </a:r>
            <a:endParaRPr/>
          </a:p>
          <a:p>
            <a:pPr indent="0" lvl="0" marL="0" rtl="0" algn="just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b="1" lang="en-US" sz="8000"/>
              <a:t>   2.It activates the B cells to produce antibodies in response to </a:t>
            </a:r>
            <a:endParaRPr/>
          </a:p>
          <a:p>
            <a:pPr indent="0" lvl="0" marL="0" rtl="0" algn="just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b="1" lang="en-US" sz="8000"/>
              <a:t>      any infection.</a:t>
            </a:r>
            <a:endParaRPr/>
          </a:p>
          <a:p>
            <a:pPr indent="0" lvl="0" marL="0" rtl="0" algn="just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b="1" lang="en-US" sz="8000"/>
              <a:t>   3.Activated CD 4 cell stimulates the CD8,macrophages,TNF and </a:t>
            </a:r>
            <a:endParaRPr/>
          </a:p>
          <a:p>
            <a:pPr indent="0" lvl="0" marL="0" rtl="0" algn="just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b="1" lang="en-US" sz="8000"/>
              <a:t>       Natural Killer cells.</a:t>
            </a:r>
            <a:endParaRPr/>
          </a:p>
          <a:p>
            <a:pPr indent="0" lvl="0" marL="0" rtl="0" algn="just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b="1" lang="en-US" sz="8000"/>
              <a:t>    4.They memorizes the injuring agent for future action. </a:t>
            </a:r>
            <a:endParaRPr/>
          </a:p>
          <a:p>
            <a:pPr indent="0" lvl="0" marL="0" rtl="0" algn="just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t/>
            </a:r>
            <a:endParaRPr b="1" sz="8000"/>
          </a:p>
          <a:p>
            <a:pPr indent="0" lvl="0" marL="0" rtl="0" algn="just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t/>
            </a:r>
            <a:endParaRPr sz="6000"/>
          </a:p>
          <a:p>
            <a:pPr indent="0" lvl="0" marL="0" rtl="0" algn="just"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en-US" sz="6000">
                <a:solidFill>
                  <a:srgbClr val="FF0000"/>
                </a:solidFill>
              </a:rPr>
              <a:t>                              THUS   HIV  COMPLETELY  SUPPRESSES  IMMUNE  SYSTEM  BY DIRECTLY </a:t>
            </a:r>
            <a:endParaRPr/>
          </a:p>
          <a:p>
            <a:pPr indent="0" lvl="0" marL="0" rtl="0" algn="just"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en-US" sz="6000">
                <a:solidFill>
                  <a:srgbClr val="FF0000"/>
                </a:solidFill>
              </a:rPr>
              <a:t>                          SUPPRESSING THE “T” CELLS  AND  INDIRECTLY  BY  SUPPRESSING  “B” CELLS.</a:t>
            </a:r>
            <a:endParaRPr/>
          </a:p>
          <a:p>
            <a:pPr indent="0" lvl="0" marL="0" rtl="0" algn="just"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en-US" sz="6000">
                <a:solidFill>
                  <a:srgbClr val="FF0000"/>
                </a:solidFill>
              </a:rPr>
              <a:t> </a:t>
            </a:r>
            <a:endParaRPr/>
          </a:p>
          <a:p>
            <a:pPr indent="0" lvl="0" marL="0" rtl="0" algn="just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en-US" sz="6000"/>
              <a:t>           </a:t>
            </a:r>
            <a:endParaRPr sz="4000"/>
          </a:p>
          <a:p>
            <a:pPr indent="0" lvl="0" marL="0" rtl="0" algn="just">
              <a:lnSpc>
                <a:spcPct val="200000"/>
              </a:lnSpc>
              <a:spcBef>
                <a:spcPts val="12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cd-4 cells" id="296" name="Google Shape;296;g15abda49be7_0_2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587" y="152400"/>
            <a:ext cx="8545812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5abda49be7_0_65"/>
          <p:cNvSpPr txBox="1"/>
          <p:nvPr>
            <p:ph type="title"/>
          </p:nvPr>
        </p:nvSpPr>
        <p:spPr>
          <a:xfrm>
            <a:off x="628650" y="433350"/>
            <a:ext cx="7886700" cy="59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/>
              <a:t>Table of Content</a:t>
            </a:r>
            <a:endParaRPr/>
          </a:p>
          <a:p>
            <a:pPr indent="-479778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956"/>
              <a:buChar char="●"/>
            </a:pPr>
            <a:r>
              <a:rPr lang="en-US" sz="3955"/>
              <a:t>Definition of Infection and Infectious diseases.</a:t>
            </a:r>
            <a:endParaRPr sz="3955"/>
          </a:p>
          <a:p>
            <a:pPr indent="-479778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956"/>
              <a:buChar char="●"/>
            </a:pPr>
            <a:r>
              <a:rPr lang="en-US" sz="3955"/>
              <a:t>Actinomycosis</a:t>
            </a:r>
            <a:endParaRPr sz="3955"/>
          </a:p>
          <a:p>
            <a:pPr indent="-479778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956"/>
              <a:buChar char="●"/>
            </a:pPr>
            <a:r>
              <a:rPr lang="en-US" sz="3955"/>
              <a:t>Madura Foot</a:t>
            </a:r>
            <a:endParaRPr sz="3955"/>
          </a:p>
          <a:p>
            <a:pPr indent="-479778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956"/>
              <a:buChar char="●"/>
            </a:pPr>
            <a:r>
              <a:rPr lang="en-US" sz="3955"/>
              <a:t>Leprosy</a:t>
            </a:r>
            <a:endParaRPr sz="3955"/>
          </a:p>
          <a:p>
            <a:pPr indent="-479778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956"/>
              <a:buChar char="●"/>
            </a:pPr>
            <a:r>
              <a:rPr lang="en-US" sz="3955"/>
              <a:t>HIV and AIDS</a:t>
            </a:r>
            <a:endParaRPr sz="3955"/>
          </a:p>
          <a:p>
            <a:pPr indent="-479778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956"/>
              <a:buChar char="●"/>
            </a:pPr>
            <a:r>
              <a:rPr lang="en-US" sz="3955"/>
              <a:t>Syphilis</a:t>
            </a:r>
            <a:endParaRPr sz="3955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55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sz="100"/>
          </a:p>
        </p:txBody>
      </p:sp>
      <p:sp>
        <p:nvSpPr>
          <p:cNvPr id="111" name="Google Shape;111;g15abda49be7_0_6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5abda49be7_0_274"/>
          <p:cNvSpPr txBox="1"/>
          <p:nvPr>
            <p:ph idx="1" type="body"/>
          </p:nvPr>
        </p:nvSpPr>
        <p:spPr>
          <a:xfrm>
            <a:off x="457200" y="381000"/>
            <a:ext cx="8229600" cy="57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None/>
            </a:pPr>
            <a:r>
              <a:rPr lang="en-US">
                <a:solidFill>
                  <a:srgbClr val="C00000"/>
                </a:solidFill>
              </a:rPr>
              <a:t>Pathogenesis</a:t>
            </a:r>
            <a:endParaRPr/>
          </a:p>
          <a:p>
            <a:pPr indent="-342900" lvl="0" marL="34290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Glycoprotein of HIV binds with the surface molecule CD-4 of T-lymphocyte and make them ineffective. </a:t>
            </a:r>
            <a:endParaRPr/>
          </a:p>
          <a:p>
            <a:pPr indent="-342900" lvl="0" marL="34290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As CD4 cell induces and controls the normal immune response.Thus HIV suppresses the immune system by suppressing the T-cell and indirectly by suppressing the B- cells.All these result in low / no body immunity.This state of body allows the opportunistic micro-organism to grow and cause illnesses. 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5abda49be7_0_278"/>
          <p:cNvSpPr/>
          <p:nvPr/>
        </p:nvSpPr>
        <p:spPr>
          <a:xfrm>
            <a:off x="533400" y="685800"/>
            <a:ext cx="82296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HIV is left untreated, with progressive poor body defense, the  other infections will flourish and patient will have symptoms of those infection.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This is onset of </a:t>
            </a:r>
            <a:r>
              <a:rPr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AIDS</a:t>
            </a: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It may take up to 10 or 15 years for the immune system to be so severely damaged.  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5abda49be7_0_282"/>
          <p:cNvSpPr txBox="1"/>
          <p:nvPr>
            <p:ph idx="1" type="body"/>
          </p:nvPr>
        </p:nvSpPr>
        <p:spPr>
          <a:xfrm>
            <a:off x="457200" y="304800"/>
            <a:ext cx="8229600" cy="58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         HIV and </a:t>
            </a:r>
            <a:r>
              <a:rPr b="1" lang="en-US"/>
              <a:t>AIDS History</a:t>
            </a:r>
            <a:r>
              <a:rPr lang="en-US"/>
              <a:t>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Scientists believe that HIV originally came from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a virus particular to chimpanzees in West       Africa during the 1930s, and originally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transmitted to humans through the transfer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of blood through hunting. Over the decades, the virus spread through Africa, and to other parts of the world.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aids chimpanzees humans" id="316" name="Google Shape;316;g15abda49be7_0_2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801" y="228600"/>
            <a:ext cx="8407399" cy="6324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5abda49be7_0_290"/>
          <p:cNvSpPr txBox="1"/>
          <p:nvPr>
            <p:ph idx="1" type="body"/>
          </p:nvPr>
        </p:nvSpPr>
        <p:spPr>
          <a:xfrm>
            <a:off x="304800" y="304800"/>
            <a:ext cx="8610600" cy="6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None/>
            </a:pPr>
            <a:r>
              <a:rPr b="1" lang="en-US" sz="2800">
                <a:solidFill>
                  <a:srgbClr val="00B050"/>
                </a:solidFill>
              </a:rPr>
              <a:t>History ::</a:t>
            </a:r>
            <a:endParaRPr/>
          </a:p>
          <a:p>
            <a:pPr indent="-793750" lvl="0" marL="793750" rtl="0" algn="just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     1.   1983: discovery of the virus. First case of AIDS detected in UK.</a:t>
            </a:r>
            <a:endParaRPr/>
          </a:p>
          <a:p>
            <a:pPr indent="-342900" lvl="0" marL="342900" rtl="0" algn="just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     2.   Development of an antibody test.</a:t>
            </a:r>
            <a:endParaRPr/>
          </a:p>
          <a:p>
            <a:pPr indent="-342900" lvl="0" marL="342900" rtl="0" algn="just">
              <a:spcBef>
                <a:spcPts val="560"/>
              </a:spcBef>
              <a:spcAft>
                <a:spcPts val="0"/>
              </a:spcAft>
              <a:buClr>
                <a:srgbClr val="00B050"/>
              </a:buClr>
              <a:buSzPts val="2800"/>
              <a:buNone/>
            </a:pPr>
            <a:r>
              <a:rPr b="1" lang="en-US" sz="2800">
                <a:solidFill>
                  <a:srgbClr val="00B050"/>
                </a:solidFill>
              </a:rPr>
              <a:t>Types ::</a:t>
            </a:r>
            <a:endParaRPr/>
          </a:p>
          <a:p>
            <a:pPr indent="-342900" lvl="0" marL="342900" rtl="0" algn="just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    		High and low variety of virus. There are two types of HIV: 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HIV-1</a:t>
            </a:r>
            <a:r>
              <a:rPr lang="en-US" sz="2400"/>
              <a:t> and </a:t>
            </a:r>
            <a:r>
              <a:rPr lang="en-US" sz="2400" u="sng">
                <a:solidFill>
                  <a:schemeClr val="hlink"/>
                </a:solidFill>
                <a:hlinkClick r:id="rId4"/>
              </a:rPr>
              <a:t>HIV-2</a:t>
            </a:r>
            <a:r>
              <a:rPr lang="en-US" sz="2400"/>
              <a:t>. HIV-1 is more virulent, is more easily transmitted and is the cause of the vast majority of HIV infections globally.</a:t>
            </a:r>
            <a:endParaRPr/>
          </a:p>
          <a:p>
            <a:pPr indent="-342900" lvl="0" marL="342900" rtl="0" algn="just">
              <a:spcBef>
                <a:spcPts val="480"/>
              </a:spcBef>
              <a:spcAft>
                <a:spcPts val="0"/>
              </a:spcAft>
              <a:buClr>
                <a:srgbClr val="00B050"/>
              </a:buClr>
              <a:buSzPts val="2400"/>
              <a:buNone/>
            </a:pPr>
            <a:r>
              <a:rPr lang="en-US" sz="2400">
                <a:solidFill>
                  <a:srgbClr val="00B050"/>
                </a:solidFill>
              </a:rPr>
              <a:t> Mode of transmission-</a:t>
            </a:r>
            <a:r>
              <a:rPr lang="en-US" sz="2400"/>
              <a:t>1.    Sexual intercourse– Vaginal or Anal.</a:t>
            </a:r>
            <a:endParaRPr/>
          </a:p>
          <a:p>
            <a:pPr indent="-584200" lvl="0" marL="2293937" rtl="0" algn="just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 2. Needle pricks-using unsterilised needles for  injection,iv drug abusers.</a:t>
            </a:r>
            <a:endParaRPr/>
          </a:p>
          <a:p>
            <a:pPr indent="-584200" lvl="0" marL="2293937" rtl="0" algn="just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 3.Mother to child-plecenta,vaginal secretion &amp;breastmilk.</a:t>
            </a:r>
            <a:endParaRPr/>
          </a:p>
          <a:p>
            <a:pPr indent="-344487" lvl="0" marL="2054225" rtl="0" algn="just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 4.  Blood transfusion , organ transplantations etc.</a:t>
            </a:r>
            <a:endParaRPr sz="24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hiv transmission" id="326" name="Google Shape;326;g15abda49be7_0_2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1" y="304800"/>
            <a:ext cx="7848599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5abda49be7_0_298"/>
          <p:cNvSpPr txBox="1"/>
          <p:nvPr>
            <p:ph idx="1" type="body"/>
          </p:nvPr>
        </p:nvSpPr>
        <p:spPr>
          <a:xfrm>
            <a:off x="457200" y="914400"/>
            <a:ext cx="8229600" cy="52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en-US">
                <a:solidFill>
                  <a:srgbClr val="FF0000"/>
                </a:solidFill>
              </a:rPr>
              <a:t>Anti-HIV –antibody- </a:t>
            </a:r>
            <a:r>
              <a:rPr lang="en-US"/>
              <a:t>Usually it appears about 3 weeks to 3 months interval after the infection.This is very weak in action and remains through out the infection.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en-US">
                <a:solidFill>
                  <a:srgbClr val="FF0000"/>
                </a:solidFill>
              </a:rPr>
              <a:t>Window period- </a:t>
            </a:r>
            <a:r>
              <a:rPr lang="en-US"/>
              <a:t>As the antibodies appear about 3 months after the infection,so any test for confirming diagnosis during these 3 months may  be negative.Patient may be having infection but test are negative during this period.So this period is called  </a:t>
            </a:r>
            <a:r>
              <a:rPr lang="en-US">
                <a:solidFill>
                  <a:srgbClr val="FF0000"/>
                </a:solidFill>
              </a:rPr>
              <a:t>window period</a:t>
            </a:r>
            <a:r>
              <a:rPr lang="en-US"/>
              <a:t>.Therefore ,the screening  test should be repeated after 3 months before concluding negative in a patient. 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5abda49be7_0_302"/>
          <p:cNvSpPr txBox="1"/>
          <p:nvPr>
            <p:ph idx="1" type="body"/>
          </p:nvPr>
        </p:nvSpPr>
        <p:spPr>
          <a:xfrm>
            <a:off x="457200" y="609600"/>
            <a:ext cx="82296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None/>
            </a:pPr>
            <a:r>
              <a:rPr b="1" lang="en-US">
                <a:solidFill>
                  <a:srgbClr val="C00000"/>
                </a:solidFill>
              </a:rPr>
              <a:t>                          TEST FOR HIV</a:t>
            </a:r>
            <a:endParaRPr/>
          </a:p>
          <a:p>
            <a:pPr indent="-342900" lvl="0" marL="3429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b="1" sz="1000">
              <a:solidFill>
                <a:srgbClr val="C00000"/>
              </a:solidFill>
            </a:endParaRPr>
          </a:p>
          <a:p>
            <a:pPr indent="-569912" lvl="0" marL="1423987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1.	ELISA test [screening test]</a:t>
            </a:r>
            <a:endParaRPr/>
          </a:p>
          <a:p>
            <a:pPr indent="-569912" lvl="0" marL="1423987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2.   Western blot test [diagnostic test]</a:t>
            </a:r>
            <a:endParaRPr/>
          </a:p>
          <a:p>
            <a:pPr indent="-569912" lvl="0" marL="1423987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3.   Polimerase chain reaction [PCR]</a:t>
            </a:r>
            <a:endParaRPr/>
          </a:p>
          <a:p>
            <a:pPr indent="-569912" lvl="0" marL="1423987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4.   HIV antibody detection test.</a:t>
            </a:r>
            <a:endParaRPr/>
          </a:p>
          <a:p>
            <a:pPr indent="-569912" lvl="0" marL="1423987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5.  CD4 count-(Normal value-&gt;500/mm3.)</a:t>
            </a:r>
            <a:endParaRPr/>
          </a:p>
          <a:p>
            <a:pPr indent="-569912" lvl="0" marL="1423987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6.  Viremia quantification.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5abda49be7_0_306"/>
          <p:cNvSpPr txBox="1"/>
          <p:nvPr>
            <p:ph idx="1" type="body"/>
          </p:nvPr>
        </p:nvSpPr>
        <p:spPr>
          <a:xfrm>
            <a:off x="381000" y="6096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   </a:t>
            </a:r>
            <a:r>
              <a:rPr b="1" lang="en-US"/>
              <a:t>GENERAL FEATURES IN AIDS</a:t>
            </a:r>
            <a:endParaRPr/>
          </a:p>
          <a:p>
            <a:pPr indent="-34290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/>
          </a:p>
          <a:p>
            <a:pPr indent="-514350" lvl="0" marL="51435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/>
              <a:t>Weight loss</a:t>
            </a:r>
            <a:endParaRPr/>
          </a:p>
          <a:p>
            <a:pPr indent="-514350" lvl="0" marL="51435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/>
              <a:t>Fever more than 1 month</a:t>
            </a:r>
            <a:endParaRPr/>
          </a:p>
          <a:p>
            <a:pPr indent="-514350" lvl="0" marL="51435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/>
              <a:t>Diarrhea more than 1 month.</a:t>
            </a:r>
            <a:endParaRPr/>
          </a:p>
          <a:p>
            <a:pPr indent="-514350" lvl="0" marL="51435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/>
              <a:t>Lymphadenopathy.</a:t>
            </a:r>
            <a:endParaRPr/>
          </a:p>
          <a:p>
            <a:pPr indent="-514350" lvl="0" marL="51435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/>
              <a:t>Dental infection, gingivitis, oral condidiasis.</a:t>
            </a:r>
            <a:endParaRPr/>
          </a:p>
          <a:p>
            <a:pPr indent="-514350" lvl="0" marL="51435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/>
              <a:t>Skin rashes, dermetitis, fungal infection</a:t>
            </a:r>
            <a:endParaRPr/>
          </a:p>
          <a:p>
            <a:pPr indent="-514350" lvl="0" marL="51435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/>
              <a:t>Opportunistic infection, TB, cold abscess etc.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5abda49be7_0_310"/>
          <p:cNvSpPr txBox="1"/>
          <p:nvPr>
            <p:ph idx="1" type="body"/>
          </p:nvPr>
        </p:nvSpPr>
        <p:spPr>
          <a:xfrm>
            <a:off x="304800" y="685800"/>
            <a:ext cx="83058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r>
              <a:rPr b="1" lang="en-US">
                <a:solidFill>
                  <a:srgbClr val="C00000"/>
                </a:solidFill>
              </a:rPr>
              <a:t>                    OTHER COMPLICATION</a:t>
            </a:r>
            <a:endParaRPr/>
          </a:p>
          <a:p>
            <a:pPr indent="-514350" lvl="0" marL="51435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/>
              <a:t>Tumours- Kaposi’ sarcoma</a:t>
            </a:r>
            <a:endParaRPr/>
          </a:p>
          <a:p>
            <a:pPr indent="-514350" lvl="0" marL="51435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  Lymphomas</a:t>
            </a:r>
            <a:endParaRPr/>
          </a:p>
          <a:p>
            <a:pPr indent="-514350" lvl="0" marL="51435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  Lung cancer, Testicular tumours.</a:t>
            </a:r>
            <a:endParaRPr/>
          </a:p>
          <a:p>
            <a:pPr indent="-514350" lvl="0" marL="51435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2.   Pulmonary manifestation-</a:t>
            </a:r>
            <a:endParaRPr/>
          </a:p>
          <a:p>
            <a:pPr indent="-514350" lvl="0" marL="51435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  Pneumonia,Tuberculosis,fungal inf.</a:t>
            </a:r>
            <a:endParaRPr/>
          </a:p>
          <a:p>
            <a:pPr indent="-514350" lvl="0" marL="51435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3.  GI problems</a:t>
            </a:r>
            <a:endParaRPr/>
          </a:p>
          <a:p>
            <a:pPr indent="-514350" lvl="0" marL="51435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GIT infection,Hepatitis,Abdominal TB.</a:t>
            </a:r>
            <a:endParaRPr/>
          </a:p>
          <a:p>
            <a:pPr indent="-514350" lvl="0" marL="51435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4.   CNS-encephelitis,meningitis,neuropathies.</a:t>
            </a:r>
            <a:endParaRPr/>
          </a:p>
          <a:p>
            <a:pPr indent="-514350" lvl="0" marL="51435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5.   AIDS anus syndrome- Anal warts,diarrhoea,</a:t>
            </a:r>
            <a:endParaRPr/>
          </a:p>
          <a:p>
            <a:pPr indent="-514350" lvl="0" marL="51435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                      Incontinence.</a:t>
            </a:r>
            <a:endParaRPr/>
          </a:p>
          <a:p>
            <a:pPr indent="-514350" lvl="0" marL="51435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514350" lvl="0" marL="51435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"/>
          <p:cNvSpPr txBox="1"/>
          <p:nvPr>
            <p:ph idx="1" type="body"/>
          </p:nvPr>
        </p:nvSpPr>
        <p:spPr>
          <a:xfrm>
            <a:off x="457200" y="228600"/>
            <a:ext cx="8229600" cy="58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en-US">
                <a:solidFill>
                  <a:srgbClr val="FF0000"/>
                </a:solidFill>
              </a:rPr>
              <a:t>What is infection</a:t>
            </a:r>
            <a:r>
              <a:rPr lang="en-US"/>
              <a:t>-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- It is the entry of an micro-organism in the body tissue and causing pathological changes in body tissue and on its functioning.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7030A0"/>
              </a:buClr>
              <a:buSzPts val="3200"/>
              <a:buNone/>
            </a:pPr>
            <a:r>
              <a:rPr lang="en-US">
                <a:solidFill>
                  <a:srgbClr val="7030A0"/>
                </a:solidFill>
              </a:rPr>
              <a:t>Signs /Symptoms</a:t>
            </a:r>
            <a:r>
              <a:rPr lang="en-US"/>
              <a:t>-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When a micro-organism enters the tissue and multiply there,it causes some pathological changes.These are manifested as-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</a:t>
            </a:r>
            <a:r>
              <a:rPr lang="en-US">
                <a:solidFill>
                  <a:srgbClr val="00B050"/>
                </a:solidFill>
              </a:rPr>
              <a:t>fever,body pain,giddiness,local swelling and pain etc.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kaposi's sarcoma" id="351" name="Google Shape;351;g15abda49be7_0_3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09600"/>
            <a:ext cx="7772400" cy="5410201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g15abda49be7_0_314"/>
          <p:cNvSpPr txBox="1"/>
          <p:nvPr/>
        </p:nvSpPr>
        <p:spPr>
          <a:xfrm>
            <a:off x="2057400" y="1371600"/>
            <a:ext cx="1776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Kaposi’s sarcoma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5abda49be7_0_319"/>
          <p:cNvSpPr txBox="1"/>
          <p:nvPr>
            <p:ph idx="1" type="body"/>
          </p:nvPr>
        </p:nvSpPr>
        <p:spPr>
          <a:xfrm>
            <a:off x="457200" y="533400"/>
            <a:ext cx="8229600" cy="55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Kaposi’s Sarcoma-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</a:t>
            </a:r>
            <a:r>
              <a:rPr b="1" lang="en-US" sz="2800"/>
              <a:t>Kaposi's sarcoma</a:t>
            </a:r>
            <a:r>
              <a:rPr lang="en-US" sz="2800"/>
              <a:t> (</a:t>
            </a:r>
            <a:r>
              <a:rPr b="1" lang="en-US" sz="2800"/>
              <a:t>KS</a:t>
            </a:r>
            <a:r>
              <a:rPr lang="en-US" sz="2800"/>
              <a:t>) is a type of </a:t>
            </a:r>
            <a:r>
              <a:rPr lang="en-US" sz="2800" u="sng">
                <a:solidFill>
                  <a:schemeClr val="hlink"/>
                </a:solidFill>
                <a:hlinkClick r:id="rId3"/>
              </a:rPr>
              <a:t>cancer</a:t>
            </a:r>
            <a:r>
              <a:rPr lang="en-US" sz="2800"/>
              <a:t> that can form in the </a:t>
            </a:r>
            <a:r>
              <a:rPr lang="en-US" sz="2800" u="sng">
                <a:solidFill>
                  <a:schemeClr val="hlink"/>
                </a:solidFill>
                <a:hlinkClick r:id="rId4"/>
              </a:rPr>
              <a:t>skin</a:t>
            </a:r>
            <a:r>
              <a:rPr lang="en-US" sz="2800"/>
              <a:t>, </a:t>
            </a:r>
            <a:r>
              <a:rPr lang="en-US" sz="2800" u="sng">
                <a:solidFill>
                  <a:schemeClr val="hlink"/>
                </a:solidFill>
                <a:hlinkClick r:id="rId5"/>
              </a:rPr>
              <a:t>lymph nodes</a:t>
            </a:r>
            <a:r>
              <a:rPr lang="en-US" sz="2800"/>
              <a:t>, or other </a:t>
            </a:r>
            <a:r>
              <a:rPr lang="en-US" sz="2800" u="sng">
                <a:solidFill>
                  <a:schemeClr val="hlink"/>
                </a:solidFill>
                <a:hlinkClick r:id="rId6"/>
              </a:rPr>
              <a:t>organs</a:t>
            </a:r>
            <a:r>
              <a:rPr lang="en-US" sz="2800"/>
              <a:t>. The skin lesions are usually </a:t>
            </a:r>
            <a:r>
              <a:rPr lang="en-US" sz="2800" u="sng">
                <a:solidFill>
                  <a:schemeClr val="hlink"/>
                </a:solidFill>
                <a:hlinkClick r:id="rId7"/>
              </a:rPr>
              <a:t>purple</a:t>
            </a:r>
            <a:r>
              <a:rPr lang="en-US" sz="2800"/>
              <a:t> in color.They can occur singularly, in a limited area, or be widespread. Lesions may be flat or raised.</a:t>
            </a:r>
            <a:endParaRPr/>
          </a:p>
          <a:p>
            <a:pPr indent="-342900" lvl="0" marL="342900" rtl="0" algn="l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800"/>
          </a:p>
          <a:p>
            <a:pPr indent="-342900" lvl="0" marL="342900" rtl="0" algn="l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800"/>
              <a:t>     Epidemic KS occurs in people with </a:t>
            </a:r>
            <a:r>
              <a:rPr lang="en-US" sz="2800" u="sng">
                <a:solidFill>
                  <a:schemeClr val="hlink"/>
                </a:solidFill>
                <a:hlinkClick r:id="rId8"/>
              </a:rPr>
              <a:t>AIDS</a:t>
            </a:r>
            <a:r>
              <a:rPr lang="en-US" sz="2800"/>
              <a:t> and many parts of the body can be affected.Non-epidemic KS occurs in </a:t>
            </a:r>
            <a:r>
              <a:rPr lang="en-US" sz="2800" u="sng">
                <a:solidFill>
                  <a:schemeClr val="hlink"/>
                </a:solidFill>
                <a:hlinkClick r:id="rId9"/>
              </a:rPr>
              <a:t>gay males</a:t>
            </a:r>
            <a:r>
              <a:rPr lang="en-US" sz="2800"/>
              <a:t> without </a:t>
            </a:r>
            <a:r>
              <a:rPr lang="en-US" sz="2800" u="sng">
                <a:solidFill>
                  <a:schemeClr val="hlink"/>
                </a:solidFill>
                <a:hlinkClick r:id="rId10"/>
              </a:rPr>
              <a:t>HIV/AIDS</a:t>
            </a:r>
            <a:r>
              <a:rPr lang="en-US" sz="2800"/>
              <a:t> and generally develops slowly.</a:t>
            </a:r>
            <a:endParaRPr/>
          </a:p>
          <a:p>
            <a:pPr indent="-342900" lvl="0" marL="342900" rtl="0" algn="l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aseline="30000" sz="2800"/>
          </a:p>
          <a:p>
            <a:pPr indent="-342900" lvl="0" marL="342900" rtl="0" algn="l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aseline="30000" lang="en-US" sz="2800"/>
              <a:t> </a:t>
            </a:r>
            <a:r>
              <a:rPr lang="en-US" sz="2800"/>
              <a:t>    The diagnosis is by </a:t>
            </a:r>
            <a:r>
              <a:rPr lang="en-US" sz="2800" u="sng">
                <a:solidFill>
                  <a:schemeClr val="hlink"/>
                </a:solidFill>
                <a:hlinkClick r:id="rId11"/>
              </a:rPr>
              <a:t>tissue biopsy</a:t>
            </a:r>
            <a:r>
              <a:rPr lang="en-US" sz="2800"/>
              <a:t> while the extent of disease may be determined by </a:t>
            </a:r>
            <a:r>
              <a:rPr lang="en-US" sz="2800" u="sng">
                <a:solidFill>
                  <a:schemeClr val="hlink"/>
                </a:solidFill>
                <a:hlinkClick r:id="rId12"/>
              </a:rPr>
              <a:t>medical imaging</a:t>
            </a:r>
            <a:r>
              <a:rPr lang="en-US" sz="2800"/>
              <a:t>.</a:t>
            </a:r>
            <a:endParaRPr/>
          </a:p>
          <a:p>
            <a:pPr indent="-342900" lvl="0" marL="342900" rtl="0" algn="l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aseline="30000" sz="2800"/>
          </a:p>
          <a:p>
            <a:pPr indent="-342900" lvl="0" marL="342900" rtl="0" algn="l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800"/>
              <a:t>     Localized skin lesions may be treated by surgery, injections of </a:t>
            </a:r>
            <a:r>
              <a:rPr lang="en-US" sz="2800" u="sng">
                <a:solidFill>
                  <a:schemeClr val="hlink"/>
                </a:solidFill>
                <a:hlinkClick r:id="rId13"/>
              </a:rPr>
              <a:t>chemotherapy</a:t>
            </a:r>
            <a:r>
              <a:rPr lang="en-US" sz="2800"/>
              <a:t> into the lesion, or </a:t>
            </a:r>
            <a:r>
              <a:rPr lang="en-US" sz="2800" u="sng">
                <a:solidFill>
                  <a:schemeClr val="hlink"/>
                </a:solidFill>
                <a:hlinkClick r:id="rId14"/>
              </a:rPr>
              <a:t>radiation therapy</a:t>
            </a:r>
            <a:r>
              <a:rPr lang="en-US" sz="2800"/>
              <a:t>. Widespread disease may be treated with chemotherapy or </a:t>
            </a:r>
            <a:r>
              <a:rPr lang="en-US" sz="2800" u="sng">
                <a:solidFill>
                  <a:schemeClr val="hlink"/>
                </a:solidFill>
                <a:hlinkClick r:id="rId15"/>
              </a:rPr>
              <a:t>biologic therapy</a:t>
            </a:r>
            <a:r>
              <a:rPr lang="en-US" sz="2800"/>
              <a:t>.In those with HIV/AIDS </a:t>
            </a:r>
            <a:r>
              <a:rPr lang="en-US" sz="2800" u="sng">
                <a:solidFill>
                  <a:schemeClr val="hlink"/>
                </a:solidFill>
                <a:hlinkClick r:id="rId16"/>
              </a:rPr>
              <a:t>highly active antiretroviral therapy</a:t>
            </a:r>
            <a:r>
              <a:rPr lang="en-US" sz="2800"/>
              <a:t> (HAART) prevent and often treats KS.In certain cases the addition of chemotherapy may be required. With widespread disease, death may occur.</a:t>
            </a:r>
            <a:endParaRPr/>
          </a:p>
          <a:p>
            <a:pPr indent="-342900" lvl="0" marL="342900" rtl="0" algn="l"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5abda49be7_0_323"/>
          <p:cNvSpPr txBox="1"/>
          <p:nvPr>
            <p:ph idx="1" type="body"/>
          </p:nvPr>
        </p:nvSpPr>
        <p:spPr>
          <a:xfrm>
            <a:off x="0" y="0"/>
            <a:ext cx="9448800" cy="7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/>
              <a:t>MANAGENENT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>
              <a:solidFill>
                <a:srgbClr val="00B050"/>
              </a:solidFill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rgbClr val="00B050"/>
              </a:buClr>
              <a:buSzPts val="2400"/>
              <a:buNone/>
            </a:pPr>
            <a:r>
              <a:rPr b="1" lang="en-US" sz="2400">
                <a:solidFill>
                  <a:srgbClr val="00B050"/>
                </a:solidFill>
              </a:rPr>
              <a:t>1.Investgation</a:t>
            </a:r>
            <a:endParaRPr/>
          </a:p>
          <a:p>
            <a:pPr indent="-514350" lvl="0" marL="5143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              Test for HIV</a:t>
            </a:r>
            <a:endParaRPr/>
          </a:p>
          <a:p>
            <a:pPr indent="-514350" lvl="0" marL="5143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              Test for specific &amp; opportunistic infection</a:t>
            </a:r>
            <a:endParaRPr/>
          </a:p>
          <a:p>
            <a:pPr indent="-514350" lvl="0" marL="5143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              Test relevant for associated tumour.</a:t>
            </a:r>
            <a:endParaRPr/>
          </a:p>
          <a:p>
            <a:pPr indent="-514350" lvl="0" marL="514350" rtl="0" algn="l">
              <a:spcBef>
                <a:spcPts val="480"/>
              </a:spcBef>
              <a:spcAft>
                <a:spcPts val="0"/>
              </a:spcAft>
              <a:buClr>
                <a:srgbClr val="00B050"/>
              </a:buClr>
              <a:buSzPts val="2400"/>
              <a:buNone/>
            </a:pPr>
            <a:r>
              <a:rPr b="1" lang="en-US" sz="2400">
                <a:solidFill>
                  <a:srgbClr val="00B050"/>
                </a:solidFill>
              </a:rPr>
              <a:t>                                                    2. Treatment-</a:t>
            </a:r>
            <a:endParaRPr/>
          </a:p>
          <a:p>
            <a:pPr indent="-514350" lvl="0" marL="514350" rtl="0" algn="l">
              <a:spcBef>
                <a:spcPts val="480"/>
              </a:spcBef>
              <a:spcAft>
                <a:spcPts val="0"/>
              </a:spcAft>
              <a:buClr>
                <a:srgbClr val="00B050"/>
              </a:buClr>
              <a:buSzPts val="2400"/>
              <a:buNone/>
            </a:pPr>
            <a:r>
              <a:rPr b="1" lang="en-US" sz="2400">
                <a:solidFill>
                  <a:srgbClr val="00B050"/>
                </a:solidFill>
              </a:rPr>
              <a:t>             </a:t>
            </a:r>
            <a:r>
              <a:rPr lang="en-US" sz="2400"/>
              <a:t>a) Antiviral-  Zidovudine,  Lamivudine,   Delavirdin , indinavir</a:t>
            </a:r>
            <a:endParaRPr sz="2400"/>
          </a:p>
          <a:p>
            <a:pPr indent="-3252787" lvl="0" marL="3252787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3252787" lvl="0" marL="3252787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         </a:t>
            </a:r>
            <a:r>
              <a:rPr lang="en-US" sz="2400">
                <a:solidFill>
                  <a:srgbClr val="FF0000"/>
                </a:solidFill>
              </a:rPr>
              <a:t>The </a:t>
            </a:r>
            <a:r>
              <a:rPr b="1" lang="en-US" sz="2400">
                <a:solidFill>
                  <a:srgbClr val="FF0000"/>
                </a:solidFill>
              </a:rPr>
              <a:t>drugs</a:t>
            </a:r>
            <a:r>
              <a:rPr lang="en-US" sz="2400">
                <a:solidFill>
                  <a:srgbClr val="FF0000"/>
                </a:solidFill>
              </a:rPr>
              <a:t> do not kill or </a:t>
            </a:r>
            <a:r>
              <a:rPr b="1" lang="en-US" sz="2400">
                <a:solidFill>
                  <a:srgbClr val="FF0000"/>
                </a:solidFill>
              </a:rPr>
              <a:t>cure</a:t>
            </a:r>
            <a:r>
              <a:rPr lang="en-US" sz="2400">
                <a:solidFill>
                  <a:srgbClr val="FF0000"/>
                </a:solidFill>
              </a:rPr>
              <a:t> the virus. However, when taken in</a:t>
            </a:r>
            <a:endParaRPr/>
          </a:p>
          <a:p>
            <a:pPr indent="-3252787" lvl="0" marL="3252787" rtl="0" algn="l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 sz="2400">
                <a:solidFill>
                  <a:srgbClr val="FF0000"/>
                </a:solidFill>
              </a:rPr>
              <a:t>         combination they can prevent the growth of the virus. When the</a:t>
            </a:r>
            <a:endParaRPr/>
          </a:p>
          <a:p>
            <a:pPr indent="-3252787" lvl="0" marL="3252787" rtl="0" algn="l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 sz="2400">
                <a:solidFill>
                  <a:srgbClr val="FF0000"/>
                </a:solidFill>
              </a:rPr>
              <a:t>         virus is slowed down, so is </a:t>
            </a:r>
            <a:r>
              <a:rPr b="1" lang="en-US" sz="2400">
                <a:solidFill>
                  <a:srgbClr val="FF0000"/>
                </a:solidFill>
              </a:rPr>
              <a:t>HIV</a:t>
            </a:r>
            <a:r>
              <a:rPr lang="en-US" sz="2400">
                <a:solidFill>
                  <a:srgbClr val="FF0000"/>
                </a:solidFill>
              </a:rPr>
              <a:t>disease. Antiretroviral </a:t>
            </a:r>
            <a:r>
              <a:rPr b="1" lang="en-US" sz="2400">
                <a:solidFill>
                  <a:srgbClr val="FF0000"/>
                </a:solidFill>
              </a:rPr>
              <a:t>drugs</a:t>
            </a:r>
            <a:r>
              <a:rPr lang="en-US" sz="2400">
                <a:solidFill>
                  <a:srgbClr val="FF0000"/>
                </a:solidFill>
              </a:rPr>
              <a:t> are</a:t>
            </a:r>
            <a:endParaRPr/>
          </a:p>
          <a:p>
            <a:pPr indent="-3252787" lvl="0" marL="3252787" rtl="0" algn="l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 sz="2400">
                <a:solidFill>
                  <a:srgbClr val="FF0000"/>
                </a:solidFill>
              </a:rPr>
              <a:t>         referred to as ARV.</a:t>
            </a:r>
            <a:endParaRPr/>
          </a:p>
          <a:p>
            <a:pPr indent="-3252787" lvl="0" marL="3252787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              </a:t>
            </a:r>
            <a:endParaRPr sz="2800"/>
          </a:p>
          <a:p>
            <a:pPr indent="-3252787" lvl="0" marL="3252787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-514350" lvl="0" marL="5143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5abda49be7_0_327"/>
          <p:cNvSpPr txBox="1"/>
          <p:nvPr>
            <p:ph idx="1" type="body"/>
          </p:nvPr>
        </p:nvSpPr>
        <p:spPr>
          <a:xfrm>
            <a:off x="457200" y="381000"/>
            <a:ext cx="8229600" cy="57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52787" lvl="0" marL="3252787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</a:t>
            </a:r>
            <a:endParaRPr/>
          </a:p>
          <a:p>
            <a:pPr indent="-3252787" lvl="0" marL="3252787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 b) treatment of opportunistic infection</a:t>
            </a:r>
            <a:endParaRPr/>
          </a:p>
          <a:p>
            <a:pPr indent="-3252787" lvl="0" marL="3252787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 c) Treatment of tumors</a:t>
            </a:r>
            <a:endParaRPr/>
          </a:p>
          <a:p>
            <a:pPr indent="-3252787" lvl="0" marL="3252787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 d) Immunotherapy –</a:t>
            </a:r>
            <a:endParaRPr/>
          </a:p>
          <a:p>
            <a:pPr indent="-3252787" lvl="0" marL="3252787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       Alpha and gamma interferons</a:t>
            </a:r>
            <a:endParaRPr/>
          </a:p>
          <a:p>
            <a:pPr indent="-3252787" lvl="0" marL="3252787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       Interleukins</a:t>
            </a:r>
            <a:endParaRPr/>
          </a:p>
          <a:p>
            <a:pPr indent="-3252787" lvl="0" marL="3252787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      HAART</a:t>
            </a:r>
            <a:endParaRPr/>
          </a:p>
          <a:p>
            <a:pPr indent="-3252787" lvl="0" marL="3252787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         HighlyActiveAntiRectroviralTherapy </a:t>
            </a:r>
            <a:endParaRPr/>
          </a:p>
          <a:p>
            <a:pPr indent="-3252787" lvl="0" marL="3252787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  e) Psychotherapy</a:t>
            </a:r>
            <a:endParaRPr/>
          </a:p>
          <a:p>
            <a:pPr indent="-3252787" lvl="0" marL="3252787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                             **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5abda49be7_0_331"/>
          <p:cNvSpPr/>
          <p:nvPr/>
        </p:nvSpPr>
        <p:spPr>
          <a:xfrm>
            <a:off x="228600" y="990600"/>
            <a:ext cx="86106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52787" lvl="0" marL="3252787" marR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Calibri"/>
              <a:buNone/>
            </a:pPr>
            <a:r>
              <a:rPr b="1" lang="en-US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3. Prevention –  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the best weapon in combating HIV infection- </a:t>
            </a:r>
            <a:endParaRPr/>
          </a:p>
          <a:p>
            <a:pPr indent="-854075" lvl="0" marL="25781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&gt; safe sex </a:t>
            </a:r>
            <a:endParaRPr/>
          </a:p>
          <a:p>
            <a:pPr indent="-854075" lvl="0" marL="25781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&gt; use of Condom </a:t>
            </a:r>
            <a:endParaRPr/>
          </a:p>
          <a:p>
            <a:pPr indent="-854075" lvl="0" marL="25781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&gt; Health education </a:t>
            </a:r>
            <a:endParaRPr/>
          </a:p>
          <a:p>
            <a:pPr indent="-854075" lvl="0" marL="25781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&gt; Use of Disposable needles etc.</a:t>
            </a:r>
            <a:endParaRPr/>
          </a:p>
          <a:p>
            <a:pPr indent="-854075" lvl="0" marL="257810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*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5abda49be7_0_335"/>
          <p:cNvSpPr txBox="1"/>
          <p:nvPr/>
        </p:nvSpPr>
        <p:spPr>
          <a:xfrm>
            <a:off x="457200" y="914400"/>
            <a:ext cx="8458200" cy="57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In OPD –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239712" lvl="0" marL="465137" marR="0" rtl="0" algn="just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Use of hand gloves and head and mouth mask </a:t>
            </a:r>
            <a:endParaRPr/>
          </a:p>
          <a:p>
            <a:pPr indent="-239712" lvl="0" marL="465137" marR="0" rtl="0" algn="just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Use disposable instruments,  during examination of patients </a:t>
            </a:r>
            <a:endParaRPr/>
          </a:p>
          <a:p>
            <a:pPr indent="-239712" lvl="0" marL="465137" marR="0" rtl="0" algn="just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Re-useable instruments like endoscopes are cleaned in soap and water and immersed in glutaraldehyde. </a:t>
            </a:r>
            <a:endParaRPr/>
          </a:p>
          <a:p>
            <a:pPr indent="-239712" lvl="0" marL="465137" marR="0" rtl="0" algn="just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surgical procedure involving sharp instruments is performed I the OPD</a:t>
            </a:r>
            <a:endParaRPr/>
          </a:p>
          <a:p>
            <a:pPr indent="-239712" lvl="0" marL="465137" marR="0" rtl="0" algn="just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Contaminated gloves, cottons should be incinerated. </a:t>
            </a:r>
            <a:endParaRPr/>
          </a:p>
          <a:p>
            <a:pPr indent="-239712" lvl="0" marL="465137" marR="0" rtl="0" algn="just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wounds, abrasions should be cover with water prove dreshing.</a:t>
            </a:r>
            <a:endParaRPr/>
          </a:p>
          <a:p>
            <a:pPr indent="-239712" lvl="0" marL="465137" marR="0" rtl="0" algn="just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**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g15abda49be7_0_335"/>
          <p:cNvSpPr txBox="1"/>
          <p:nvPr/>
        </p:nvSpPr>
        <p:spPr>
          <a:xfrm>
            <a:off x="1905000" y="304800"/>
            <a:ext cx="5956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Precaution while treating HIV patients </a:t>
            </a:r>
            <a:endParaRPr b="1" sz="2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5abda49be7_0_340"/>
          <p:cNvSpPr txBox="1"/>
          <p:nvPr/>
        </p:nvSpPr>
        <p:spPr>
          <a:xfrm>
            <a:off x="253538" y="0"/>
            <a:ext cx="8433300" cy="74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In the operation Theater –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*Separate  operation theater to be used </a:t>
            </a:r>
            <a:endParaRPr/>
          </a:p>
          <a:p>
            <a:pPr indent="-239712" lvl="0" marL="465137" marR="0" rtl="0" algn="just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-  *Avoid shaving whenever possible before surgery </a:t>
            </a:r>
            <a:endParaRPr/>
          </a:p>
          <a:p>
            <a:pPr indent="-239712" lvl="0" marL="465137" marR="0" rtl="0" algn="just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- *All people inside the theater should be wear disposable</a:t>
            </a:r>
            <a:endParaRPr/>
          </a:p>
          <a:p>
            <a:pPr indent="-239712" lvl="0" marL="465137" marR="0" rtl="0" algn="just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gowns, plastic aprons, goggles etc.  </a:t>
            </a:r>
            <a:endParaRPr/>
          </a:p>
          <a:p>
            <a:pPr indent="-239712" lvl="0" marL="465137" marR="0" rtl="0" algn="just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-*Surgeons, assistants and scrub nurse should be wear in</a:t>
            </a:r>
            <a:endParaRPr/>
          </a:p>
          <a:p>
            <a:pPr indent="-239712" lvl="0" marL="465137" marR="0" rtl="0" algn="just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addition double gloves. </a:t>
            </a:r>
            <a:endParaRPr/>
          </a:p>
          <a:p>
            <a:pPr indent="-239712" lvl="0" marL="465137" marR="0" rtl="0" algn="just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- -*Suction bottle should  be half filled with freshly prepared</a:t>
            </a:r>
            <a:endParaRPr/>
          </a:p>
          <a:p>
            <a:pPr indent="-239712" lvl="0" marL="465137" marR="0" rtl="0" algn="just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glutaraldehyde solution </a:t>
            </a:r>
            <a:endParaRPr/>
          </a:p>
          <a:p>
            <a:pPr indent="-239712" lvl="0" marL="465137" marR="0" rtl="0" algn="just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-- *Spilled body fluids should be diluted with glutaraldehyde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9712" lvl="0" marL="465137" marR="0" rtl="0" algn="just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-- *Operating table is covered with a single sheet of polythene.</a:t>
            </a:r>
            <a:endParaRPr/>
          </a:p>
          <a:p>
            <a:pPr indent="-239712" lvl="0" marL="465137" marR="0" rtl="0" algn="just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-- *The number of theatre personnel is reduced to minimum**</a:t>
            </a:r>
            <a:endParaRPr/>
          </a:p>
          <a:p>
            <a:pPr indent="-239712" lvl="0" marL="465137" marR="0" rtl="0" algn="just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**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5abda49be7_0_344"/>
          <p:cNvSpPr/>
          <p:nvPr/>
        </p:nvSpPr>
        <p:spPr>
          <a:xfrm>
            <a:off x="838200" y="304800"/>
            <a:ext cx="7239000" cy="55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SUMMARY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*HIV stands for human immunodeficiency virus.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*There is effective </a:t>
            </a:r>
            <a:r>
              <a:rPr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antiretroviral treatment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available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so people with HIV  can live a normal life.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*The earlier HIV is diagnosed, the sooner treatment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can start – leading to better LONG TRM HEALTH.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*  HIV is found in semen, blood, vaginal and anal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fluids, and breast milk.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* HIV cannot be transmitted through sweat, saliva or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urine.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5abda49be7_0_348"/>
          <p:cNvSpPr txBox="1"/>
          <p:nvPr>
            <p:ph idx="1" type="body"/>
          </p:nvPr>
        </p:nvSpPr>
        <p:spPr>
          <a:xfrm>
            <a:off x="457200" y="381000"/>
            <a:ext cx="8229600" cy="57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 *Using </a:t>
            </a:r>
            <a:r>
              <a:rPr lang="en-US" u="sng">
                <a:solidFill>
                  <a:schemeClr val="hlink"/>
                </a:solidFill>
                <a:hlinkClick r:id="rId3"/>
              </a:rPr>
              <a:t>male condoms</a:t>
            </a:r>
            <a:r>
              <a:rPr lang="en-US"/>
              <a:t> or </a:t>
            </a:r>
            <a:r>
              <a:rPr lang="en-US" u="sng">
                <a:solidFill>
                  <a:schemeClr val="hlink"/>
                </a:solidFill>
                <a:hlinkClick r:id="rId4"/>
              </a:rPr>
              <a:t>female condoms</a:t>
            </a:r>
            <a:r>
              <a:rPr lang="en-US"/>
              <a:t> during sex is the best way to  prevent HIV and other </a:t>
            </a:r>
            <a:r>
              <a:rPr lang="en-US" u="sng">
                <a:solidFill>
                  <a:schemeClr val="hlink"/>
                </a:solidFill>
                <a:hlinkClick r:id="rId5"/>
              </a:rPr>
              <a:t>sexually transmitted infections</a:t>
            </a:r>
            <a:r>
              <a:rPr lang="en-US"/>
              <a:t>.</a:t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  *If you </a:t>
            </a:r>
            <a:r>
              <a:rPr lang="en-US" u="sng">
                <a:solidFill>
                  <a:schemeClr val="hlink"/>
                </a:solidFill>
                <a:hlinkClick r:id="rId6"/>
              </a:rPr>
              <a:t>inject drugs</a:t>
            </a:r>
            <a:r>
              <a:rPr lang="en-US"/>
              <a:t>, always use a clean needle and syringe, and never share equipment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   * If you are </a:t>
            </a:r>
            <a:r>
              <a:rPr lang="en-US" u="sng">
                <a:solidFill>
                  <a:schemeClr val="hlink"/>
                </a:solidFill>
                <a:hlinkClick r:id="rId7"/>
              </a:rPr>
              <a:t>pregnant</a:t>
            </a:r>
            <a:r>
              <a:rPr lang="en-US"/>
              <a:t> and living with HIV, the     virus in your blood could  pass into your baby’s body, or after giving birth through breastfeeding.       Taking </a:t>
            </a:r>
            <a:r>
              <a:rPr lang="en-US" u="sng">
                <a:solidFill>
                  <a:schemeClr val="hlink"/>
                </a:solidFill>
                <a:hlinkClick r:id="rId8"/>
              </a:rPr>
              <a:t>HIV treatment</a:t>
            </a:r>
            <a:r>
              <a:rPr lang="en-US"/>
              <a:t> virtually eliminates this risk.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5abda49be7_0_352"/>
          <p:cNvSpPr txBox="1"/>
          <p:nvPr/>
        </p:nvSpPr>
        <p:spPr>
          <a:xfrm rot="-1602080">
            <a:off x="1868867" y="4314027"/>
            <a:ext cx="3609963" cy="1939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rPr>
              <a:t>End</a:t>
            </a:r>
            <a:endParaRPr sz="12000">
              <a:solidFill>
                <a:schemeClr val="dk1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pic>
        <p:nvPicPr>
          <p:cNvPr descr="C:\Users\ASUS X\Downloads\AIDS CONTROL.png" id="399" name="Google Shape;399;g15abda49be7_0_3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1" y="517330"/>
            <a:ext cx="6930656" cy="4054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INFECTIOUS DISEASES</a:t>
            </a:r>
            <a:endParaRPr/>
          </a:p>
        </p:txBody>
      </p:sp>
      <p:sp>
        <p:nvSpPr>
          <p:cNvPr id="122" name="Google Shape;122;p1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DEFINITION-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/>
              <a:t>               Infectious disease</a:t>
            </a:r>
            <a:r>
              <a:rPr lang="en-US"/>
              <a:t>, also known as </a:t>
            </a:r>
            <a:r>
              <a:rPr b="1" lang="en-US" u="sng">
                <a:solidFill>
                  <a:schemeClr val="hlink"/>
                </a:solidFill>
                <a:hlinkClick r:id="rId3"/>
              </a:rPr>
              <a:t>transmissible disease</a:t>
            </a:r>
            <a:r>
              <a:rPr lang="en-US"/>
              <a:t> or </a:t>
            </a:r>
            <a:r>
              <a:rPr b="1" lang="en-US"/>
              <a:t>communicable disease.I</a:t>
            </a:r>
            <a:r>
              <a:rPr lang="en-US"/>
              <a:t>n this ,the infection can be passed on from an ill person to a healthy person directly or by indirect means like vector, water or food etc.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4" name="Google Shape;404;g15abda49be7_0_357"/>
          <p:cNvGraphicFramePr/>
          <p:nvPr/>
        </p:nvGraphicFramePr>
        <p:xfrm>
          <a:off x="762001" y="45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{BF0D4359-3021-4E62-A564-B7A1F7841525}</a:tableStyleId>
              </a:tblPr>
              <a:tblGrid>
                <a:gridCol w="3657600"/>
                <a:gridCol w="3200400"/>
              </a:tblGrid>
              <a:tr h="308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/>
                        <a:t>Cell Name</a:t>
                      </a:r>
                      <a:endParaRPr sz="1800"/>
                    </a:p>
                  </a:txBody>
                  <a:tcPr marT="26050" marB="26050" marR="52100" marL="52100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/>
                        <a:t>Anatomical Location</a:t>
                      </a:r>
                      <a:endParaRPr sz="1800"/>
                    </a:p>
                  </a:txBody>
                  <a:tcPr marT="26050" marB="26050" marR="52100" marL="52100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308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sng" strike="noStrike">
                          <a:solidFill>
                            <a:srgbClr val="0B0080"/>
                          </a:solidFill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Adipose tissue macrophages</a:t>
                      </a:r>
                      <a:endParaRPr sz="1800"/>
                    </a:p>
                  </a:txBody>
                  <a:tcPr marT="26050" marB="26050" marR="52100" marL="52100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sng" strike="noStrike">
                          <a:solidFill>
                            <a:srgbClr val="0B0080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Adipose tissue</a:t>
                      </a:r>
                      <a:r>
                        <a:rPr lang="en-US" sz="1800"/>
                        <a:t> (fat)</a:t>
                      </a:r>
                      <a:endParaRPr/>
                    </a:p>
                  </a:txBody>
                  <a:tcPr marT="26050" marB="26050" marR="52100" marL="52100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308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sng" strike="noStrike">
                          <a:solidFill>
                            <a:srgbClr val="0B0080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Monocytes</a:t>
                      </a:r>
                      <a:endParaRPr sz="1800"/>
                    </a:p>
                  </a:txBody>
                  <a:tcPr marT="26050" marB="26050" marR="52100" marL="52100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sng" strike="noStrike">
                          <a:solidFill>
                            <a:srgbClr val="0B0080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Bone marrow</a:t>
                      </a:r>
                      <a:r>
                        <a:rPr lang="en-US" sz="1800"/>
                        <a:t>/</a:t>
                      </a:r>
                      <a:r>
                        <a:rPr lang="en-US" sz="1800" u="sng" strike="noStrike">
                          <a:solidFill>
                            <a:srgbClr val="0B0080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blood</a:t>
                      </a:r>
                      <a:endParaRPr sz="1800"/>
                    </a:p>
                  </a:txBody>
                  <a:tcPr marT="26050" marB="26050" marR="52100" marL="52100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308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sng" strike="noStrike">
                          <a:solidFill>
                            <a:srgbClr val="0B0080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Kupffer cells</a:t>
                      </a:r>
                      <a:endParaRPr sz="1800"/>
                    </a:p>
                  </a:txBody>
                  <a:tcPr marT="26050" marB="26050" marR="52100" marL="52100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sng" strike="noStrike">
                          <a:solidFill>
                            <a:srgbClr val="0B0080"/>
                          </a:solid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Liver</a:t>
                      </a:r>
                      <a:endParaRPr sz="1800"/>
                    </a:p>
                  </a:txBody>
                  <a:tcPr marT="26050" marB="26050" marR="52100" marL="52100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308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sng" strike="noStrike">
                          <a:solidFill>
                            <a:srgbClr val="0B0080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Sinus histiocytes</a:t>
                      </a:r>
                      <a:endParaRPr sz="1800"/>
                    </a:p>
                  </a:txBody>
                  <a:tcPr marT="26050" marB="26050" marR="52100" marL="52100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sng" strike="noStrike">
                          <a:solidFill>
                            <a:srgbClr val="0B0080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Lymph nodes</a:t>
                      </a:r>
                      <a:endParaRPr sz="1800"/>
                    </a:p>
                  </a:txBody>
                  <a:tcPr marT="26050" marB="26050" marR="52100" marL="52100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540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sng" strike="noStrike">
                          <a:solidFill>
                            <a:srgbClr val="0B0080"/>
                          </a:solidFill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Alveolar macrophages</a:t>
                      </a:r>
                      <a:r>
                        <a:rPr lang="en-US" sz="1800"/>
                        <a:t> (dust cells)</a:t>
                      </a:r>
                      <a:endParaRPr/>
                    </a:p>
                  </a:txBody>
                  <a:tcPr marT="26050" marB="26050" marR="52100" marL="52100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sng" strike="noStrike">
                          <a:solidFill>
                            <a:srgbClr val="0B0080"/>
                          </a:solidFill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Pulmonary alveoli</a:t>
                      </a:r>
                      <a:r>
                        <a:rPr lang="en-US" sz="1800"/>
                        <a:t> of </a:t>
                      </a:r>
                      <a:r>
                        <a:rPr lang="en-US" sz="1800" u="sng" strike="noStrike">
                          <a:solidFill>
                            <a:srgbClr val="0B0080"/>
                          </a:solidFill>
                          <a:hlinkClick r:id="rId1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lungs</a:t>
                      </a:r>
                      <a:endParaRPr sz="1800"/>
                    </a:p>
                  </a:txBody>
                  <a:tcPr marT="26050" marB="26050" marR="52100" marL="52100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771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sng" strike="noStrike">
                          <a:solidFill>
                            <a:srgbClr val="0B0080"/>
                          </a:solidFill>
                          <a:hlinkClick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Tissue macrophages</a:t>
                      </a:r>
                      <a:r>
                        <a:rPr lang="en-US" sz="1800"/>
                        <a:t> (histiocytes) leading to </a:t>
                      </a:r>
                      <a:r>
                        <a:rPr lang="en-US" sz="1800" u="sng" strike="noStrike">
                          <a:solidFill>
                            <a:srgbClr val="0B0080"/>
                          </a:solidFill>
                          <a:hlinkClick r:id="rId1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giant cells</a:t>
                      </a:r>
                      <a:endParaRPr sz="1800"/>
                    </a:p>
                  </a:txBody>
                  <a:tcPr marT="26050" marB="26050" marR="52100" marL="52100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sng" strike="noStrike">
                          <a:solidFill>
                            <a:srgbClr val="0B0080"/>
                          </a:solidFill>
                          <a:hlinkClick r:id="rId1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Connective tissue</a:t>
                      </a:r>
                      <a:endParaRPr sz="1800"/>
                    </a:p>
                  </a:txBody>
                  <a:tcPr marT="26050" marB="26050" marR="52100" marL="52100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308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sng" strike="noStrike">
                          <a:solidFill>
                            <a:srgbClr val="0B0080"/>
                          </a:solidFill>
                          <a:hlinkClick r:id="rId1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Microglia</a:t>
                      </a:r>
                      <a:endParaRPr sz="1800"/>
                    </a:p>
                  </a:txBody>
                  <a:tcPr marT="26050" marB="26050" marR="52100" marL="52100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sng" strike="noStrike">
                          <a:solidFill>
                            <a:srgbClr val="0B0080"/>
                          </a:solidFill>
                          <a:hlinkClick r:id="rId1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Central nervous system</a:t>
                      </a:r>
                      <a:endParaRPr sz="1800"/>
                    </a:p>
                  </a:txBody>
                  <a:tcPr marT="26050" marB="26050" marR="52100" marL="52100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308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sng" strike="noStrike">
                          <a:solidFill>
                            <a:srgbClr val="0B0080"/>
                          </a:solidFill>
                          <a:hlinkClick r:id="rId2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Hofbauer cells</a:t>
                      </a:r>
                      <a:endParaRPr sz="1800"/>
                    </a:p>
                  </a:txBody>
                  <a:tcPr marT="26050" marB="26050" marR="52100" marL="52100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sng" strike="noStrike">
                          <a:solidFill>
                            <a:srgbClr val="0B0080"/>
                          </a:solidFill>
                          <a:hlinkClick r:id="rId2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Placenta</a:t>
                      </a:r>
                      <a:endParaRPr sz="1800"/>
                    </a:p>
                  </a:txBody>
                  <a:tcPr marT="26050" marB="26050" marR="52100" marL="52100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540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sng" strike="noStrike">
                          <a:solidFill>
                            <a:srgbClr val="0B0080"/>
                          </a:solidFill>
                          <a:hlinkClick r:id="rId2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Intraglomerular mesangial cells</a:t>
                      </a:r>
                      <a:endParaRPr sz="1800"/>
                    </a:p>
                  </a:txBody>
                  <a:tcPr marT="26050" marB="26050" marR="52100" marL="52100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sng" strike="noStrike">
                          <a:solidFill>
                            <a:srgbClr val="0B0080"/>
                          </a:solidFill>
                          <a:hlinkClick r:id="rId2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Kidney</a:t>
                      </a:r>
                      <a:endParaRPr sz="1800"/>
                    </a:p>
                  </a:txBody>
                  <a:tcPr marT="26050" marB="26050" marR="52100" marL="52100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308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sng" strike="noStrike">
                          <a:solidFill>
                            <a:srgbClr val="0B0080"/>
                          </a:solidFill>
                          <a:hlinkClick r:id="rId2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Osteoclasts</a:t>
                      </a:r>
                      <a:endParaRPr sz="1800"/>
                    </a:p>
                  </a:txBody>
                  <a:tcPr marT="26050" marB="26050" marR="52100" marL="52100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sng" strike="noStrike">
                          <a:solidFill>
                            <a:srgbClr val="0B0080"/>
                          </a:solidFill>
                          <a:hlinkClick r:id="rId2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Bone</a:t>
                      </a:r>
                      <a:endParaRPr sz="1800"/>
                    </a:p>
                  </a:txBody>
                  <a:tcPr marT="26050" marB="26050" marR="52100" marL="52100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308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sng" strike="noStrike">
                          <a:solidFill>
                            <a:srgbClr val="0B0080"/>
                          </a:solidFill>
                          <a:hlinkClick r:id="rId2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Epithelioid</a:t>
                      </a:r>
                      <a:r>
                        <a:rPr lang="en-US" sz="1800"/>
                        <a:t> cells</a:t>
                      </a:r>
                      <a:endParaRPr/>
                    </a:p>
                  </a:txBody>
                  <a:tcPr marT="26050" marB="26050" marR="52100" marL="52100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sng" strike="noStrike">
                          <a:solidFill>
                            <a:srgbClr val="0B0080"/>
                          </a:solidFill>
                          <a:hlinkClick r:id="rId2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Granulomas</a:t>
                      </a:r>
                      <a:endParaRPr sz="1800"/>
                    </a:p>
                  </a:txBody>
                  <a:tcPr marT="26050" marB="26050" marR="52100" marL="52100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771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sng" strike="noStrike">
                          <a:solidFill>
                            <a:srgbClr val="0B0080"/>
                          </a:solidFill>
                          <a:hlinkClick r:id="rId2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Red pulp macrophages</a:t>
                      </a:r>
                      <a:r>
                        <a:rPr lang="en-US" sz="1800"/>
                        <a:t> (</a:t>
                      </a:r>
                      <a:r>
                        <a:rPr lang="en-US" sz="1800" u="sng" strike="noStrike">
                          <a:solidFill>
                            <a:srgbClr val="0B0080"/>
                          </a:solidFill>
                          <a:hlinkClick r:id="rId2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Sinusoidal</a:t>
                      </a:r>
                      <a:r>
                        <a:rPr lang="en-US" sz="1800"/>
                        <a:t> lining cells)</a:t>
                      </a:r>
                      <a:endParaRPr/>
                    </a:p>
                  </a:txBody>
                  <a:tcPr marT="26050" marB="26050" marR="52100" marL="52100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Red pulp of </a:t>
                      </a:r>
                      <a:r>
                        <a:rPr lang="en-US" sz="1800" u="sng" strike="noStrike">
                          <a:solidFill>
                            <a:srgbClr val="0B0080"/>
                          </a:solidFill>
                          <a:hlinkClick r:id="rId3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spleen</a:t>
                      </a:r>
                      <a:endParaRPr sz="1800"/>
                    </a:p>
                  </a:txBody>
                  <a:tcPr marT="26050" marB="26050" marR="52100" marL="52100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308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Peritoneal macrophages</a:t>
                      </a:r>
                      <a:endParaRPr/>
                    </a:p>
                  </a:txBody>
                  <a:tcPr marT="26050" marB="26050" marR="52100" marL="52100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sng" strike="noStrike">
                          <a:solidFill>
                            <a:srgbClr val="0B0080"/>
                          </a:solidFill>
                          <a:hlinkClick r:id="rId3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Peritoneal cavity</a:t>
                      </a:r>
                      <a:endParaRPr sz="1800"/>
                    </a:p>
                  </a:txBody>
                  <a:tcPr marT="26050" marB="26050" marR="52100" marL="52100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308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LysoMac</a:t>
                      </a:r>
                      <a:r>
                        <a:rPr b="0" baseline="30000" i="0" lang="en-US" sz="1800" u="sng" strike="noStrike">
                          <a:solidFill>
                            <a:srgbClr val="0B0080"/>
                          </a:solidFill>
                          <a:hlinkClick r:id="rId3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[8]</a:t>
                      </a:r>
                      <a:endParaRPr sz="1800"/>
                    </a:p>
                  </a:txBody>
                  <a:tcPr marT="26050" marB="26050" marR="52100" marL="52100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sng" strike="noStrike">
                          <a:solidFill>
                            <a:srgbClr val="0B0080"/>
                          </a:solidFill>
                          <a:hlinkClick r:id="rId3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Peyer's patch</a:t>
                      </a:r>
                      <a:endParaRPr sz="1800"/>
                    </a:p>
                  </a:txBody>
                  <a:tcPr marT="26050" marB="26050" marR="52100" marL="52100" anchor="ctr">
                    <a:lnL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2A9B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5abda49be7_0_361"/>
          <p:cNvSpPr txBox="1"/>
          <p:nvPr>
            <p:ph idx="1" type="body"/>
          </p:nvPr>
        </p:nvSpPr>
        <p:spPr>
          <a:xfrm>
            <a:off x="457200" y="685800"/>
            <a:ext cx="8229600" cy="54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t/>
            </a:r>
            <a:endParaRPr sz="6000">
              <a:solidFill>
                <a:srgbClr val="FF0000"/>
              </a:solidFill>
            </a:endParaRPr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6000"/>
              <a:buNone/>
            </a:pPr>
            <a:r>
              <a:rPr lang="en-US" sz="6000">
                <a:solidFill>
                  <a:srgbClr val="FF0000"/>
                </a:solidFill>
              </a:rPr>
              <a:t>             SYPHILIS</a:t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6000"/>
              <a:buNone/>
            </a:pPr>
            <a:r>
              <a:rPr lang="en-US" sz="6000">
                <a:solidFill>
                  <a:srgbClr val="FF0000"/>
                </a:solidFill>
              </a:rPr>
              <a:t>              ( S T D )</a:t>
            </a:r>
            <a:endParaRPr sz="6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5abda49be7_0_365"/>
          <p:cNvSpPr txBox="1"/>
          <p:nvPr>
            <p:ph type="ctrTitle"/>
          </p:nvPr>
        </p:nvSpPr>
        <p:spPr>
          <a:xfrm>
            <a:off x="533400" y="38100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			</a:t>
            </a:r>
            <a:r>
              <a:rPr b="1" lang="en-US">
                <a:solidFill>
                  <a:srgbClr val="C00000"/>
                </a:solidFill>
              </a:rPr>
              <a:t>SYPHILIS</a:t>
            </a:r>
            <a:r>
              <a:rPr lang="en-US"/>
              <a:t>							</a:t>
            </a:r>
            <a:endParaRPr/>
          </a:p>
        </p:txBody>
      </p:sp>
      <p:sp>
        <p:nvSpPr>
          <p:cNvPr id="415" name="Google Shape;415;g15abda49be7_0_365"/>
          <p:cNvSpPr txBox="1"/>
          <p:nvPr>
            <p:ph idx="1" type="subTitle"/>
          </p:nvPr>
        </p:nvSpPr>
        <p:spPr>
          <a:xfrm>
            <a:off x="762000" y="1524000"/>
            <a:ext cx="8001000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4487" lvl="0" marL="344487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>
                <a:solidFill>
                  <a:schemeClr val="dk1"/>
                </a:solidFill>
              </a:rPr>
              <a:t>It is a sexually transmitted disease[STD] caused by TREPONEMA PALLIDUM.</a:t>
            </a:r>
            <a:endParaRPr/>
          </a:p>
          <a:p>
            <a:pPr indent="-344487" lvl="0" marL="344487" rtl="0" algn="just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>
                <a:solidFill>
                  <a:schemeClr val="dk1"/>
                </a:solidFill>
              </a:rPr>
              <a:t>The other STD are yaws, Gonorrhea, chlamadia, HPV ,AIDS etc..</a:t>
            </a:r>
            <a:endParaRPr/>
          </a:p>
          <a:p>
            <a:pPr indent="-344487" lvl="0" marL="344487" rtl="0" algn="just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>
                <a:solidFill>
                  <a:schemeClr val="dk1"/>
                </a:solidFill>
              </a:rPr>
              <a:t>In year 2010,about 1,13000 death were reported due to this disease.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5abda49be7_0_370"/>
          <p:cNvSpPr txBox="1"/>
          <p:nvPr>
            <p:ph idx="1" type="body"/>
          </p:nvPr>
        </p:nvSpPr>
        <p:spPr>
          <a:xfrm>
            <a:off x="381000" y="3048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Causative Agent—  TREPONEMA  PALLIDUM</a:t>
            </a:r>
            <a:endParaRPr/>
          </a:p>
          <a:p>
            <a:pPr indent="-342900" lvl="0" marL="342900" rtl="0" algn="just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It is a spiral shaped, highly mobile long slender bacterium. It is a gram-negative spirocheate. Has ability to pass through the intact mucus membrane.</a:t>
            </a:r>
            <a:endParaRPr/>
          </a:p>
        </p:txBody>
      </p:sp>
      <p:sp>
        <p:nvSpPr>
          <p:cNvPr descr="Image result for syphilis bacteria" id="421" name="Google Shape;421;g15abda49be7_0_370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mage result for syphilis bacteria" id="422" name="Google Shape;422;g15abda49be7_0_370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i2.dailyrecord.co.uk/incoming/article2667259.ece/ALTERNATES/s615/Syphilis.jpg" id="423" name="Google Shape;423;g15abda49be7_0_3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6242" y="3733800"/>
            <a:ext cx="4697757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15abda49be7_0_377"/>
          <p:cNvSpPr txBox="1"/>
          <p:nvPr>
            <p:ph idx="1" type="body"/>
          </p:nvPr>
        </p:nvSpPr>
        <p:spPr>
          <a:xfrm>
            <a:off x="304800" y="304800"/>
            <a:ext cx="8534400" cy="6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Mode of transmission</a:t>
            </a:r>
            <a:endParaRPr/>
          </a:p>
          <a:p>
            <a:pPr indent="-514349" lvl="0" marL="1144587" rtl="0" algn="just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/>
              <a:t>Sexual activity </a:t>
            </a:r>
            <a:endParaRPr/>
          </a:p>
          <a:p>
            <a:pPr indent="-514350" lvl="0" marL="1144587" rtl="0" algn="just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a) Vaginal sex</a:t>
            </a:r>
            <a:endParaRPr/>
          </a:p>
          <a:p>
            <a:pPr indent="-514350" lvl="0" marL="1144587" rtl="0" algn="just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 b) Anal sex</a:t>
            </a:r>
            <a:endParaRPr/>
          </a:p>
          <a:p>
            <a:pPr indent="-514350" lvl="0" marL="1144587" rtl="0" algn="just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  c) Oral sex</a:t>
            </a:r>
            <a:endParaRPr/>
          </a:p>
          <a:p>
            <a:pPr indent="-514350" lvl="0" marL="1144587" rtl="0" algn="just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2.  Mother to baby-  During pregnancy</a:t>
            </a:r>
            <a:endParaRPr/>
          </a:p>
          <a:p>
            <a:pPr indent="-514350" lvl="0" marL="1144587" rtl="0" algn="just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               During birth</a:t>
            </a:r>
            <a:endParaRPr/>
          </a:p>
          <a:p>
            <a:pPr indent="-514350" lvl="0" marL="1144587" rtl="0" algn="just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3.  Through blood product transfusion</a:t>
            </a:r>
            <a:endParaRPr/>
          </a:p>
          <a:p>
            <a:pPr indent="-514350" lvl="0" marL="1144587" rtl="0" algn="just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4.  Sharing the needle with infected person.</a:t>
            </a:r>
            <a:endParaRPr/>
          </a:p>
          <a:p>
            <a:pPr indent="-514350" lvl="0" marL="1144587" rtl="0" algn="just">
              <a:spcBef>
                <a:spcPts val="17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5abda49be7_0_381"/>
          <p:cNvSpPr txBox="1"/>
          <p:nvPr>
            <p:ph idx="1" type="body"/>
          </p:nvPr>
        </p:nvSpPr>
        <p:spPr>
          <a:xfrm>
            <a:off x="457200" y="762000"/>
            <a:ext cx="8229600" cy="53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</a:t>
            </a:r>
            <a:r>
              <a:rPr lang="en-US" sz="4800">
                <a:solidFill>
                  <a:srgbClr val="C00000"/>
                </a:solidFill>
              </a:rPr>
              <a:t>CLINICAL       FEATURES</a:t>
            </a:r>
            <a:endParaRPr sz="48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5abda49be7_0_385"/>
          <p:cNvSpPr txBox="1"/>
          <p:nvPr>
            <p:ph idx="1" type="body"/>
          </p:nvPr>
        </p:nvSpPr>
        <p:spPr>
          <a:xfrm>
            <a:off x="381000" y="838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u="sng"/>
              <a:t>CLASSIFICATION  and  VARIOUS  STAGES OF SYPHILIS.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E36C09"/>
              </a:buClr>
              <a:buSzPts val="2800"/>
              <a:buNone/>
            </a:pPr>
            <a:r>
              <a:rPr lang="en-US" sz="2800">
                <a:solidFill>
                  <a:srgbClr val="E36C09"/>
                </a:solidFill>
              </a:rPr>
              <a:t>                  ACQUIRED                           CONGENITAL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solidFill>
                <a:srgbClr val="E36C09"/>
              </a:solidFill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en-US" sz="2800">
                <a:solidFill>
                  <a:srgbClr val="002060"/>
                </a:solidFill>
              </a:rPr>
              <a:t>            </a:t>
            </a:r>
            <a:r>
              <a:rPr b="1" lang="en-US" sz="2800" u="sng">
                <a:solidFill>
                  <a:srgbClr val="7030A0"/>
                </a:solidFill>
              </a:rPr>
              <a:t>EARLY SYPHILIS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             1.Primary                                    1.Early syphilis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             2.Secondary                                                          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             3.Latent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7030A0"/>
              </a:buClr>
              <a:buSzPts val="2800"/>
              <a:buNone/>
            </a:pPr>
            <a:r>
              <a:rPr b="1" lang="en-US" sz="2800">
                <a:solidFill>
                  <a:srgbClr val="7030A0"/>
                </a:solidFill>
              </a:rPr>
              <a:t>             </a:t>
            </a:r>
            <a:r>
              <a:rPr b="1" lang="en-US" sz="2800" u="sng">
                <a:solidFill>
                  <a:srgbClr val="7030A0"/>
                </a:solidFill>
              </a:rPr>
              <a:t>LATE SYPHILIS</a:t>
            </a:r>
            <a:r>
              <a:rPr b="1" lang="en-US" sz="2800">
                <a:solidFill>
                  <a:srgbClr val="7030A0"/>
                </a:solidFill>
              </a:rPr>
              <a:t>                             </a:t>
            </a:r>
            <a:r>
              <a:rPr lang="en-US" sz="2800"/>
              <a:t>2.Delayed     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             4.Tertiary                  </a:t>
            </a:r>
            <a:endParaRPr sz="2800"/>
          </a:p>
        </p:txBody>
      </p:sp>
      <p:sp>
        <p:nvSpPr>
          <p:cNvPr id="439" name="Google Shape;439;g15abda49be7_0_385"/>
          <p:cNvSpPr/>
          <p:nvPr/>
        </p:nvSpPr>
        <p:spPr>
          <a:xfrm>
            <a:off x="1371600" y="2286000"/>
            <a:ext cx="2286000" cy="10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15abda49be7_0_390"/>
          <p:cNvSpPr txBox="1"/>
          <p:nvPr>
            <p:ph idx="1" type="body"/>
          </p:nvPr>
        </p:nvSpPr>
        <p:spPr>
          <a:xfrm>
            <a:off x="533400" y="10668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3 to 6 week after exposure, a sore develops over the genitalia .Moist areas are commonly affected.</a:t>
            </a:r>
            <a:endParaRPr/>
          </a:p>
          <a:p>
            <a:pPr indent="-342900" lvl="0" marL="342900" rtl="0" algn="just"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This chancre is shallow, indurated and painless.It is also called  </a:t>
            </a:r>
            <a:r>
              <a:rPr lang="en-US">
                <a:solidFill>
                  <a:srgbClr val="0070C0"/>
                </a:solidFill>
              </a:rPr>
              <a:t>Hunterian chancre</a:t>
            </a:r>
            <a:r>
              <a:rPr lang="en-US"/>
              <a:t>.</a:t>
            </a:r>
            <a:endParaRPr/>
          </a:p>
          <a:p>
            <a:pPr indent="-342900" lvl="0" marL="342900" rtl="0" algn="just"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Regional lymphglands are enlarge,multiple and painless.</a:t>
            </a:r>
            <a:endParaRPr/>
          </a:p>
          <a:p>
            <a:pPr indent="-342900" lvl="0" marL="342900" rtl="0" algn="just"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Extra-genital chancre can occur in lips, tongue, nipple, etc.</a:t>
            </a:r>
            <a:endParaRPr/>
          </a:p>
        </p:txBody>
      </p:sp>
      <p:sp>
        <p:nvSpPr>
          <p:cNvPr id="445" name="Google Shape;445;g15abda49be7_0_390"/>
          <p:cNvSpPr/>
          <p:nvPr/>
        </p:nvSpPr>
        <p:spPr>
          <a:xfrm>
            <a:off x="1905000" y="228600"/>
            <a:ext cx="4276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Primary Syphilis</a:t>
            </a:r>
            <a:endParaRPr sz="36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mages.slideplayer.com/9/2478464/slides/slide_12.jpg" id="450" name="Google Shape;450;g15abda49be7_0_3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0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5abda49be7_0_399"/>
          <p:cNvSpPr txBox="1"/>
          <p:nvPr>
            <p:ph idx="1" type="body"/>
          </p:nvPr>
        </p:nvSpPr>
        <p:spPr>
          <a:xfrm>
            <a:off x="381000" y="457200"/>
            <a:ext cx="82296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 </a:t>
            </a:r>
            <a:r>
              <a:rPr b="1" lang="en-US" u="sng">
                <a:solidFill>
                  <a:srgbClr val="C00000"/>
                </a:solidFill>
              </a:rPr>
              <a:t>SECONDARY SYPHILIS</a:t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It appears after 6-12 weeks of spiro-cheatemia.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Bilateral, symmetrical coppery red rashes on skin. Rashes are macular or papular and never vesicular.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PAPULES on moist  area enlarges to form wart like 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condylomata lata.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Snail track mouth ulcer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Painless shotty lymphadenopathy.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Moth eaten alpecia.</a:t>
            </a:r>
            <a:endParaRPr/>
          </a:p>
          <a:p>
            <a:pPr indent="-342900" lvl="0" marL="342900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Hepatitis, arthritis, iritis, meningitis.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"/>
          <p:cNvSpPr txBox="1"/>
          <p:nvPr>
            <p:ph idx="1" type="body"/>
          </p:nvPr>
        </p:nvSpPr>
        <p:spPr>
          <a:xfrm>
            <a:off x="457200" y="990600"/>
            <a:ext cx="8229600" cy="51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en-US">
                <a:solidFill>
                  <a:srgbClr val="FF0000"/>
                </a:solidFill>
              </a:rPr>
              <a:t>Few related terms-</a:t>
            </a:r>
            <a:endParaRPr/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*Subclinical infection</a:t>
            </a:r>
            <a:endParaRPr/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*Latent infection</a:t>
            </a:r>
            <a:endParaRPr/>
          </a:p>
          <a:p>
            <a:pPr indent="-1397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 *Opportunistic infection</a:t>
            </a:r>
            <a:endParaRPr/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*Contagious infection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cdn.hivguidelines.org/Admin/Files/images/Syphilis-Figure-5-full.jpg" id="460" name="Google Shape;460;g15abda49be7_0_4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"/>
            <a:ext cx="8001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encrypted-tbn0.gstatic.com/images?q=tbn:ANd9GcRH7EwYhbZ6YXtcNqHJTQAsl_0-LcfYQnPyBBMdpIQ-bRdZ3BpE" id="465" name="Google Shape;465;g15abda49be7_0_4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0"/>
            <a:ext cx="5105400" cy="6781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3.bp.blogspot.com/-fGlyTrrT8h4/VQRAHZvlElI/AAAAAAAAA2A/pEdkOvR6Wxo/s1600/Genital-Warts-2.jpg" id="470" name="Google Shape;470;g15abda49be7_0_4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3860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moth eaten alopecia" id="475" name="Google Shape;475;g15abda49be7_0_4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762000"/>
            <a:ext cx="8001000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snail track ulcer" id="480" name="Google Shape;480;g15abda49be7_0_4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233" y="685800"/>
            <a:ext cx="8658367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15abda49be7_0_423"/>
          <p:cNvSpPr txBox="1"/>
          <p:nvPr>
            <p:ph idx="1" type="body"/>
          </p:nvPr>
        </p:nvSpPr>
        <p:spPr>
          <a:xfrm>
            <a:off x="381000" y="1676400"/>
            <a:ext cx="82296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If secondary syphilis is not treated and symptoms disappear, it means patient has gone  into latent syphilis.</a:t>
            </a:r>
            <a:endParaRPr/>
          </a:p>
          <a:p>
            <a:pPr indent="-342900" lvl="0" marL="342900" rtl="0" algn="just"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It last between 2yrs to life time. Patient has no symptom  but  serological   test   are   positive.</a:t>
            </a:r>
            <a:endParaRPr/>
          </a:p>
          <a:p>
            <a:pPr indent="-342900" lvl="0" marL="342900" rtl="0" algn="just">
              <a:spcBef>
                <a:spcPts val="24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486" name="Google Shape;486;g15abda49be7_0_423"/>
          <p:cNvSpPr/>
          <p:nvPr/>
        </p:nvSpPr>
        <p:spPr>
          <a:xfrm>
            <a:off x="2971800" y="228600"/>
            <a:ext cx="3505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LATENT SYPHILIS</a:t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15abda49be7_0_428"/>
          <p:cNvSpPr txBox="1"/>
          <p:nvPr>
            <p:ph idx="1" type="body"/>
          </p:nvPr>
        </p:nvSpPr>
        <p:spPr>
          <a:xfrm>
            <a:off x="381000" y="10668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About 30% of primary and secondary untreated cases go into tertiary [late] syphilis. This stage develop after 5-15 yrs of primary syphilis.</a:t>
            </a:r>
            <a:endParaRPr/>
          </a:p>
          <a:p>
            <a:pPr indent="-342900" lvl="0" marL="34290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This stage has mainly 3 types of manifestation.</a:t>
            </a:r>
            <a:endParaRPr/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1.Gummatous syphilis</a:t>
            </a:r>
            <a:endParaRPr/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2.Neurosyphilis</a:t>
            </a:r>
            <a:endParaRPr/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3. Cardiosyphilis</a:t>
            </a:r>
            <a:endParaRPr/>
          </a:p>
        </p:txBody>
      </p:sp>
      <p:sp>
        <p:nvSpPr>
          <p:cNvPr id="492" name="Google Shape;492;g15abda49be7_0_428"/>
          <p:cNvSpPr/>
          <p:nvPr/>
        </p:nvSpPr>
        <p:spPr>
          <a:xfrm>
            <a:off x="2667000" y="226567"/>
            <a:ext cx="3695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TERTIARY SYPHILIS</a:t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15abda49be7_0_433"/>
          <p:cNvSpPr txBox="1"/>
          <p:nvPr>
            <p:ph idx="1" type="body"/>
          </p:nvPr>
        </p:nvSpPr>
        <p:spPr>
          <a:xfrm>
            <a:off x="457200" y="1600200"/>
            <a:ext cx="8686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514350" lvl="0" marL="91916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/>
              <a:t>Usually it is a subcuteneous swelling.</a:t>
            </a:r>
            <a:endParaRPr/>
          </a:p>
          <a:p>
            <a:pPr indent="-514350" lvl="0" marL="919162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/>
              <a:t>It affects midline of the body.</a:t>
            </a:r>
            <a:endParaRPr/>
          </a:p>
          <a:p>
            <a:pPr indent="-514350" lvl="0" marL="919162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/>
              <a:t>It is a syphilitic hypersensitivity reaction</a:t>
            </a:r>
            <a:endParaRPr/>
          </a:p>
          <a:p>
            <a:pPr indent="-514350" lvl="0" marL="919162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consisting of granuloma with central necrosis</a:t>
            </a:r>
            <a:endParaRPr/>
          </a:p>
          <a:p>
            <a:pPr indent="-514350" lvl="0" marL="919162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and sloughing.This result </a:t>
            </a:r>
            <a:r>
              <a:rPr lang="en-US">
                <a:solidFill>
                  <a:srgbClr val="FF0000"/>
                </a:solidFill>
              </a:rPr>
              <a:t>in gummetous ulcer formation</a:t>
            </a:r>
            <a:endParaRPr/>
          </a:p>
          <a:p>
            <a:pPr indent="-514350" lvl="0" marL="919162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4.When it ulcerate, edges are punched out, floor contains wash leather slough.</a:t>
            </a:r>
            <a:endParaRPr/>
          </a:p>
          <a:p>
            <a:pPr indent="-514350" lvl="0" marL="919162" rtl="0" algn="l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5.On healing, it leaves silvery tissue paper scar.</a:t>
            </a:r>
            <a:endParaRPr/>
          </a:p>
        </p:txBody>
      </p:sp>
      <p:sp>
        <p:nvSpPr>
          <p:cNvPr id="498" name="Google Shape;498;g15abda49be7_0_433"/>
          <p:cNvSpPr/>
          <p:nvPr/>
        </p:nvSpPr>
        <p:spPr>
          <a:xfrm>
            <a:off x="3200400" y="609600"/>
            <a:ext cx="2055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GUMMA</a:t>
            </a:r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5abda49be7_0_4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0</a:t>
            </a:r>
            <a:endParaRPr/>
          </a:p>
        </p:txBody>
      </p:sp>
      <p:pic>
        <p:nvPicPr>
          <p:cNvPr descr="spirochaetes-14-638.jpg" id="504" name="Google Shape;504;g15abda49be7_0_43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88392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15abda49be7_0_443"/>
          <p:cNvSpPr txBox="1"/>
          <p:nvPr>
            <p:ph idx="1" type="body"/>
          </p:nvPr>
        </p:nvSpPr>
        <p:spPr>
          <a:xfrm>
            <a:off x="381000" y="457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      </a:t>
            </a:r>
            <a:r>
              <a:rPr b="1" lang="en-US"/>
              <a:t>INVESTIGATION</a:t>
            </a:r>
            <a:endParaRPr/>
          </a:p>
          <a:p>
            <a:pPr indent="-2173287" lvl="0" marL="2173287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 u="sng"/>
              <a:t>Non-specific</a:t>
            </a:r>
            <a:r>
              <a:rPr lang="en-US"/>
              <a:t>– VDRL, Kahn   test, Meinicke, Wasserman test’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Specific test—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		CFT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TPHA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TPI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FTA (fluorescent trep. Antibody absorption test)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"/>
          <p:cNvSpPr txBox="1"/>
          <p:nvPr>
            <p:ph idx="1" type="body"/>
          </p:nvPr>
        </p:nvSpPr>
        <p:spPr>
          <a:xfrm>
            <a:off x="457200" y="533400"/>
            <a:ext cx="8229600" cy="55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en-US">
                <a:solidFill>
                  <a:srgbClr val="FF0000"/>
                </a:solidFill>
              </a:rPr>
              <a:t>Mode of Transmission</a:t>
            </a:r>
            <a:r>
              <a:rPr lang="en-US"/>
              <a:t>—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1.By droplet</a:t>
            </a:r>
            <a:endParaRPr/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2.Feco-oral route</a:t>
            </a:r>
            <a:endParaRPr/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    3.Sexual transmission</a:t>
            </a:r>
            <a:endParaRPr/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                  4.Direct contact transmission</a:t>
            </a:r>
            <a:endParaRPr/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       5.Vertical transmission</a:t>
            </a:r>
            <a:endParaRPr/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            6.Iatrogenic transmission</a:t>
            </a:r>
            <a:endParaRPr/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                 7.Vector borne transmission</a:t>
            </a: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15abda49be7_0_447"/>
          <p:cNvSpPr txBox="1"/>
          <p:nvPr>
            <p:ph idx="1" type="body"/>
          </p:nvPr>
        </p:nvSpPr>
        <p:spPr>
          <a:xfrm>
            <a:off x="457200" y="304800"/>
            <a:ext cx="82296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</a:t>
            </a:r>
            <a:r>
              <a:rPr b="1" lang="en-US"/>
              <a:t>TREATMENT</a:t>
            </a:r>
            <a:endParaRPr/>
          </a:p>
          <a:p>
            <a:pPr indent="-342900" lvl="0" marL="342900" rtl="0" algn="ctr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u="sng"/>
          </a:p>
          <a:p>
            <a:pPr indent="-342900" lvl="0" marL="34290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1.Primary and secondary syphilis are treated by giving Inj. procaine penicillin 10 lakh units IM for 14 days</a:t>
            </a:r>
            <a:endParaRPr/>
          </a:p>
          <a:p>
            <a:pPr indent="-342900" lvl="0" marL="342900" rtl="0" algn="just"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2.In late syphilis-treatment is continued for 21 days. Doxycycline 100 mg three times aday for 15 days to patient allergic to penicillin.</a:t>
            </a:r>
            <a:endParaRPr/>
          </a:p>
          <a:p>
            <a:pPr indent="-342900" lvl="0" marL="342900" rtl="0" algn="just"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Jarisch – Herxheimer reaction is commonly seen after penicillin therapy,which may require steroid therapy.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15abda49be7_0_451"/>
          <p:cNvSpPr txBox="1"/>
          <p:nvPr>
            <p:ph idx="1" type="body"/>
          </p:nvPr>
        </p:nvSpPr>
        <p:spPr>
          <a:xfrm>
            <a:off x="533400" y="1295400"/>
            <a:ext cx="86106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Here the infection is passes from mother to baby through plecenta or during delivery.</a:t>
            </a:r>
            <a:endParaRPr/>
          </a:p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u="sng"/>
          </a:p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None/>
            </a:pPr>
            <a:r>
              <a:rPr lang="en-US">
                <a:solidFill>
                  <a:srgbClr val="92D050"/>
                </a:solidFill>
              </a:rPr>
              <a:t>     A.  Early congenital syphilis-</a:t>
            </a:r>
            <a:endParaRPr/>
          </a:p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generalised skin rashes,</a:t>
            </a:r>
            <a:endParaRPr/>
          </a:p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nasal discharges</a:t>
            </a:r>
            <a:endParaRPr/>
          </a:p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hepatosplenomegaly</a:t>
            </a:r>
            <a:endParaRPr/>
          </a:p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pneumonia alba,meningitis,periostitis.</a:t>
            </a:r>
            <a:endParaRPr/>
          </a:p>
        </p:txBody>
      </p:sp>
      <p:sp>
        <p:nvSpPr>
          <p:cNvPr id="520" name="Google Shape;520;g15abda49be7_0_451"/>
          <p:cNvSpPr/>
          <p:nvPr/>
        </p:nvSpPr>
        <p:spPr>
          <a:xfrm>
            <a:off x="1981200" y="0"/>
            <a:ext cx="4495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Congenital syphilis</a:t>
            </a:r>
            <a:endParaRPr sz="36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15abda49be7_0_456"/>
          <p:cNvSpPr/>
          <p:nvPr/>
        </p:nvSpPr>
        <p:spPr>
          <a:xfrm>
            <a:off x="381000" y="0"/>
            <a:ext cx="8458200" cy="77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B. </a:t>
            </a:r>
            <a:r>
              <a:rPr lang="en-US" sz="320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Late congenital sypholis</a:t>
            </a:r>
            <a:endParaRPr sz="32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Hutchinson’s triad- 1) Interstitial keratitis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2) 8</a:t>
            </a:r>
            <a:r>
              <a:rPr baseline="30000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nerve deafness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3) Hutchinson’s teeth.</a:t>
            </a:r>
            <a:endParaRPr/>
          </a:p>
          <a:p>
            <a:pPr indent="-20320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Saddle nose</a:t>
            </a:r>
            <a:endParaRPr/>
          </a:p>
          <a:p>
            <a:pPr indent="-20320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Sabre tibia </a:t>
            </a:r>
            <a:endParaRPr/>
          </a:p>
          <a:p>
            <a:pPr indent="-20320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Clutton’s joint</a:t>
            </a:r>
            <a:endParaRPr/>
          </a:p>
          <a:p>
            <a:pPr indent="-20320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Gumma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Perforated  palate  etc.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**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SUS X\Downloads\syphilis ph.jpg" id="530" name="Google Shape;530;g15abda49be7_0_4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533400"/>
            <a:ext cx="8077200" cy="5743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mulberry teeth" id="535" name="Google Shape;535;g15abda49be7_0_4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1" y="476250"/>
            <a:ext cx="8001000" cy="592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oogle Shape;540;g15abda49be7_0_468"/>
          <p:cNvGrpSpPr/>
          <p:nvPr/>
        </p:nvGrpSpPr>
        <p:grpSpPr>
          <a:xfrm>
            <a:off x="-1" y="0"/>
            <a:ext cx="4595567" cy="3429000"/>
            <a:chOff x="-1" y="0"/>
            <a:chExt cx="4595567" cy="3429000"/>
          </a:xfrm>
        </p:grpSpPr>
        <p:pic>
          <p:nvPicPr>
            <p:cNvPr descr="C:\Users\Asus\Desktop\download.jpg" id="541" name="Google Shape;541;g15abda49be7_0_46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" y="0"/>
              <a:ext cx="4595567" cy="3429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2" name="Google Shape;542;g15abda49be7_0_468"/>
            <p:cNvSpPr/>
            <p:nvPr/>
          </p:nvSpPr>
          <p:spPr>
            <a:xfrm>
              <a:off x="1450133" y="2819400"/>
              <a:ext cx="29694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Hutchinson’s teeth</a:t>
              </a:r>
              <a:endParaRPr b="1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g15abda49be7_0_468"/>
          <p:cNvGrpSpPr/>
          <p:nvPr/>
        </p:nvGrpSpPr>
        <p:grpSpPr>
          <a:xfrm>
            <a:off x="4579578" y="0"/>
            <a:ext cx="4564422" cy="3429000"/>
            <a:chOff x="4579578" y="0"/>
            <a:chExt cx="4564422" cy="3429000"/>
          </a:xfrm>
        </p:grpSpPr>
        <p:pic>
          <p:nvPicPr>
            <p:cNvPr descr="C:\Users\Asus\Desktop\i4.jpg" id="544" name="Google Shape;544;g15abda49be7_0_46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79578" y="0"/>
              <a:ext cx="4564422" cy="3429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5" name="Google Shape;545;g15abda49be7_0_468"/>
            <p:cNvSpPr/>
            <p:nvPr/>
          </p:nvSpPr>
          <p:spPr>
            <a:xfrm>
              <a:off x="6324600" y="2743200"/>
              <a:ext cx="27018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Mulberry Molars</a:t>
              </a:r>
              <a:endParaRPr b="1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6" name="Google Shape;546;g15abda49be7_0_468"/>
          <p:cNvGrpSpPr/>
          <p:nvPr/>
        </p:nvGrpSpPr>
        <p:grpSpPr>
          <a:xfrm>
            <a:off x="0" y="3390900"/>
            <a:ext cx="4738370" cy="3467100"/>
            <a:chOff x="0" y="3390900"/>
            <a:chExt cx="4738370" cy="3467100"/>
          </a:xfrm>
        </p:grpSpPr>
        <p:pic>
          <p:nvPicPr>
            <p:cNvPr descr="C:\Users\Asus\Desktop\5.jpg" id="547" name="Google Shape;547;g15abda49be7_0_46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3390900"/>
              <a:ext cx="4738370" cy="3467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8" name="Google Shape;548;g15abda49be7_0_468"/>
            <p:cNvSpPr/>
            <p:nvPr/>
          </p:nvSpPr>
          <p:spPr>
            <a:xfrm>
              <a:off x="2667000" y="6029980"/>
              <a:ext cx="19767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Saddle nose</a:t>
              </a:r>
              <a:endParaRPr b="1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9" name="Google Shape;549;g15abda49be7_0_468"/>
          <p:cNvGrpSpPr/>
          <p:nvPr/>
        </p:nvGrpSpPr>
        <p:grpSpPr>
          <a:xfrm>
            <a:off x="5562600" y="3401122"/>
            <a:ext cx="3581400" cy="3456878"/>
            <a:chOff x="5562600" y="3401122"/>
            <a:chExt cx="3581400" cy="3456878"/>
          </a:xfrm>
        </p:grpSpPr>
        <p:pic>
          <p:nvPicPr>
            <p:cNvPr descr="C:\Users\Asus\Desktop\0.jpg" id="550" name="Google Shape;550;g15abda49be7_0_46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562600" y="3401122"/>
              <a:ext cx="2590800" cy="34568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1" name="Google Shape;551;g15abda49be7_0_468"/>
            <p:cNvSpPr/>
            <p:nvPr/>
          </p:nvSpPr>
          <p:spPr>
            <a:xfrm>
              <a:off x="7162800" y="6324600"/>
              <a:ext cx="19812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Sabre </a:t>
              </a:r>
              <a:r>
                <a:rPr b="1"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tibia</a:t>
              </a:r>
              <a:endParaRPr b="1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15abda49be7_0_483"/>
          <p:cNvSpPr/>
          <p:nvPr/>
        </p:nvSpPr>
        <p:spPr>
          <a:xfrm>
            <a:off x="0" y="0"/>
            <a:ext cx="8610600" cy="74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TREATMENT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Recommended Regimens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Aqueous crystalline penicillin G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100,000–150,000 units/kg/day, administered as 50,000 units/kg/dose IV every 12 hours during the first 7 days of life and every 8 hours thereafter for a total of 10 days</a:t>
            </a:r>
            <a:b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Procaine penicillin G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50,000 units/kg/dose IM in a single daily dose for 10 days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*****************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15abda49be7_0_487"/>
          <p:cNvSpPr txBox="1"/>
          <p:nvPr>
            <p:ph idx="1" type="body"/>
          </p:nvPr>
        </p:nvSpPr>
        <p:spPr>
          <a:xfrm>
            <a:off x="457200" y="457200"/>
            <a:ext cx="8229600" cy="56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        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              PREVENTION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1.Safe sex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2.Use of condom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3.Care during selecting donor for blood and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organ transplantation.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4.Before treatment of infected mother.</a:t>
            </a:r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15abda49be7_0_491"/>
          <p:cNvSpPr/>
          <p:nvPr/>
        </p:nvSpPr>
        <p:spPr>
          <a:xfrm>
            <a:off x="609600" y="381000"/>
            <a:ext cx="8077200" cy="6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Summary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*-A common sexually transmitted infection. Approximately 10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million to 12 million new infections worldwide each year.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-*Caused by the spirochetal bacterium </a:t>
            </a:r>
            <a:r>
              <a:rPr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Treponema pallidum.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-*-Clinical presentation is often asymptomatic, but can manifest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in a number of ways.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-*Diagnosis is usually straight forward after clinical exam and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serologic tests.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--*Treatment is with penicillin.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-*Untreated syphilis facilitates HIV transmission and causes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considerable morbidity, such as cardiovascular and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neurologic disease.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-*-Syphilis in pregnancy is a major cause of miscarriage,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stillbirth, and perinatal morbidity and mortality in some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parts of the world.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**********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15abda49be7_0_1420"/>
          <p:cNvSpPr txBox="1"/>
          <p:nvPr>
            <p:ph type="title"/>
          </p:nvPr>
        </p:nvSpPr>
        <p:spPr>
          <a:xfrm>
            <a:off x="721163" y="174657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00000"/>
              <a:buFont typeface="Times New Roman"/>
              <a:buNone/>
            </a:pPr>
            <a:r>
              <a:rPr lang="en-US" u="sng"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  <a:r>
              <a:rPr lang="en-US" u="sng"/>
              <a:t> </a:t>
            </a:r>
            <a:br>
              <a:rPr lang="en-US"/>
            </a:br>
            <a:endParaRPr b="1"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386"/>
              <a:buFont typeface="Times New Roman"/>
              <a:buNone/>
            </a:pPr>
            <a:r>
              <a:t/>
            </a:r>
            <a:endParaRPr b="1" sz="264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386"/>
              <a:buFont typeface="Times New Roman"/>
              <a:buNone/>
            </a:pPr>
            <a:r>
              <a:rPr b="1" lang="en-US" sz="2644">
                <a:latin typeface="Times New Roman"/>
                <a:ea typeface="Times New Roman"/>
                <a:cs typeface="Times New Roman"/>
                <a:sym typeface="Times New Roman"/>
              </a:rPr>
              <a:t>SRBS BOOK OF GENERAL SURGERY</a:t>
            </a:r>
            <a:endParaRPr b="1" sz="264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386"/>
              <a:buFont typeface="Times New Roman"/>
              <a:buNone/>
            </a:pPr>
            <a:r>
              <a:rPr b="1" lang="en-US" sz="2644">
                <a:latin typeface="Times New Roman"/>
                <a:ea typeface="Times New Roman"/>
                <a:cs typeface="Times New Roman"/>
                <a:sym typeface="Times New Roman"/>
              </a:rPr>
              <a:t>A MANUAL ON CLINICAL SURGERY - S DAS</a:t>
            </a:r>
            <a:endParaRPr b="1" sz="264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386"/>
              <a:buFont typeface="Times New Roman"/>
              <a:buNone/>
            </a:pPr>
            <a:r>
              <a:rPr b="1" lang="en-US" sz="2644">
                <a:latin typeface="Times New Roman"/>
                <a:ea typeface="Times New Roman"/>
                <a:cs typeface="Times New Roman"/>
                <a:sym typeface="Times New Roman"/>
              </a:rPr>
              <a:t>MANIPAL MANUAL OF SURGERY - K RAJGOPAL SHENOY</a:t>
            </a:r>
            <a:endParaRPr b="1" sz="264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386"/>
              <a:buFont typeface="Times New Roman"/>
              <a:buNone/>
            </a:pPr>
            <a:r>
              <a:rPr b="1" lang="en-US" sz="2644">
                <a:latin typeface="Times New Roman"/>
                <a:ea typeface="Times New Roman"/>
                <a:cs typeface="Times New Roman"/>
                <a:sym typeface="Times New Roman"/>
              </a:rPr>
              <a:t>BAILEY AND LOVES SHORT PRACTICE OF SURGERY</a:t>
            </a:r>
            <a:endParaRPr b="1" sz="2644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2" name="Google Shape;572;g15abda49be7_0_142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3"/>
          <p:cNvSpPr txBox="1"/>
          <p:nvPr>
            <p:ph idx="1" type="body"/>
          </p:nvPr>
        </p:nvSpPr>
        <p:spPr>
          <a:xfrm>
            <a:off x="457200" y="457200"/>
            <a:ext cx="8229600" cy="56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en-US" sz="5100">
                <a:solidFill>
                  <a:srgbClr val="FF0000"/>
                </a:solidFill>
              </a:rPr>
              <a:t>                               EPIDEMIOLOGY</a:t>
            </a:r>
            <a:endParaRPr/>
          </a:p>
          <a:p>
            <a:pPr indent="-342900" lvl="0" marL="342900" rtl="0" algn="l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352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en-US">
                <a:solidFill>
                  <a:srgbClr val="FF0000"/>
                </a:solidFill>
              </a:rPr>
              <a:t>Definition</a:t>
            </a:r>
            <a:r>
              <a:rPr lang="en-US"/>
              <a:t>-</a:t>
            </a:r>
            <a:endParaRPr/>
          </a:p>
          <a:p>
            <a:pPr indent="-342900" lvl="0" marL="342900" rtl="0" algn="l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A branch of medical science that deals with the study of  incidence, distribution, and control of disease in a population in a given time period.</a:t>
            </a:r>
            <a:endParaRPr/>
          </a:p>
          <a:p>
            <a:pPr indent="-342900" lvl="0" marL="342900" rtl="0" algn="l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352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en-US">
                <a:solidFill>
                  <a:srgbClr val="FF0000"/>
                </a:solidFill>
              </a:rPr>
              <a:t>                                 Endemic ,Epidemic, Pandemic &amp; sporodic</a:t>
            </a:r>
            <a:endParaRPr/>
          </a:p>
          <a:p>
            <a:pPr indent="-342900" lvl="0" marL="342900" rtl="0" algn="l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</a:t>
            </a:r>
            <a:endParaRPr/>
          </a:p>
          <a:p>
            <a:pPr indent="-342900" lvl="0" marL="342900" rtl="0" algn="ctr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/>
              <a:t>                    *Endemic</a:t>
            </a:r>
            <a:r>
              <a:rPr lang="en-US"/>
              <a:t>: a disease that exists permanently in a particular region</a:t>
            </a:r>
            <a:endParaRPr/>
          </a:p>
          <a:p>
            <a:pPr indent="-342900" lvl="0" marL="342900" rtl="0" algn="ctr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   or population. Malaria is a constant worry in parts </a:t>
            </a:r>
            <a:endParaRPr/>
          </a:p>
          <a:p>
            <a:pPr indent="-342900" lvl="0" marL="342900" rtl="0" algn="ctr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Africa.</a:t>
            </a:r>
            <a:endParaRPr/>
          </a:p>
          <a:p>
            <a:pPr indent="-342900" lvl="0" marL="342900" rtl="0" algn="ctr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*</a:t>
            </a:r>
            <a:r>
              <a:rPr b="1" lang="en-US"/>
              <a:t>Epidemic</a:t>
            </a:r>
            <a:r>
              <a:rPr lang="en-US"/>
              <a:t>: A sudden  </a:t>
            </a:r>
            <a:r>
              <a:rPr b="1" lang="en-US"/>
              <a:t>outbreak</a:t>
            </a:r>
            <a:r>
              <a:rPr lang="en-US"/>
              <a:t> of disease that attacks</a:t>
            </a:r>
            <a:endParaRPr/>
          </a:p>
          <a:p>
            <a:pPr indent="-342900" lvl="0" marL="342900" rtl="0" algn="ctr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many peoples at about the same time and</a:t>
            </a:r>
            <a:endParaRPr/>
          </a:p>
          <a:p>
            <a:pPr indent="-342900" lvl="0" marL="342900" rtl="0" algn="ctr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        may spread through one or several communities.</a:t>
            </a:r>
            <a:endParaRPr/>
          </a:p>
          <a:p>
            <a:pPr indent="-342900" lvl="0" marL="342900" rtl="0" algn="ctr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</a:t>
            </a:r>
            <a:endParaRPr/>
          </a:p>
          <a:p>
            <a:pPr indent="-342900" lvl="0" marL="342900" rtl="0" algn="ctr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                 *</a:t>
            </a:r>
            <a:r>
              <a:rPr b="1" lang="en-US"/>
              <a:t>Pandemic</a:t>
            </a:r>
            <a:r>
              <a:rPr lang="en-US"/>
              <a:t>:  When an </a:t>
            </a:r>
            <a:r>
              <a:rPr b="1" lang="en-US"/>
              <a:t>epidemic</a:t>
            </a:r>
            <a:r>
              <a:rPr lang="en-US"/>
              <a:t> spreads throughout the world.</a:t>
            </a:r>
            <a:endParaRPr/>
          </a:p>
          <a:p>
            <a:pPr indent="-342900" lvl="0" marL="342900" rtl="0" algn="ctr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ctr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*</a:t>
            </a:r>
            <a:r>
              <a:rPr b="1" lang="en-US"/>
              <a:t>Sporadic</a:t>
            </a:r>
            <a:r>
              <a:rPr lang="en-US"/>
              <a:t>-  Occasionally  occuring disease in some parts of </a:t>
            </a:r>
            <a:endParaRPr/>
          </a:p>
          <a:p>
            <a:pPr indent="-342900" lvl="0" marL="342900" rtl="0" algn="ctr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a country.</a:t>
            </a:r>
            <a:endParaRPr/>
          </a:p>
          <a:p>
            <a:pPr indent="-342900" lvl="0" marL="342900" rtl="0" algn="ctr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ctr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ctr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15abda49be7_0_1425"/>
          <p:cNvSpPr txBox="1"/>
          <p:nvPr>
            <p:ph type="title"/>
          </p:nvPr>
        </p:nvSpPr>
        <p:spPr>
          <a:xfrm>
            <a:off x="628650" y="232229"/>
            <a:ext cx="7886700" cy="14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Question &amp; Answer Session</a:t>
            </a:r>
            <a:endParaRPr sz="2400"/>
          </a:p>
        </p:txBody>
      </p:sp>
      <p:sp>
        <p:nvSpPr>
          <p:cNvPr id="578" name="Google Shape;578;g15abda49be7_0_142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9" name="Google Shape;579;g15abda49be7_0_1425"/>
          <p:cNvSpPr txBox="1"/>
          <p:nvPr/>
        </p:nvSpPr>
        <p:spPr>
          <a:xfrm>
            <a:off x="903514" y="2902857"/>
            <a:ext cx="692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may ask your doubts related to the topic?</a:t>
            </a:r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15abda49be7_0_1431"/>
          <p:cNvSpPr txBox="1"/>
          <p:nvPr/>
        </p:nvSpPr>
        <p:spPr>
          <a:xfrm>
            <a:off x="510272" y="1923736"/>
            <a:ext cx="8123400" cy="14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t/>
            </a:r>
            <a:endParaRPr sz="4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THANK YOU 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g15abda49be7_0_143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2016-12-09T18:42:06Z</dcterms:created>
  <dc:creator>ASUS X</dc:creator>
</cp:coreProperties>
</file>